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551" r:id="rId2"/>
    <p:sldId id="603" r:id="rId3"/>
    <p:sldId id="604" r:id="rId4"/>
    <p:sldId id="605" r:id="rId5"/>
    <p:sldId id="607" r:id="rId6"/>
    <p:sldId id="608" r:id="rId7"/>
    <p:sldId id="611" r:id="rId8"/>
    <p:sldId id="616" r:id="rId9"/>
    <p:sldId id="612" r:id="rId10"/>
    <p:sldId id="613" r:id="rId11"/>
    <p:sldId id="614" r:id="rId12"/>
    <p:sldId id="615" r:id="rId13"/>
    <p:sldId id="617" r:id="rId14"/>
    <p:sldId id="618" r:id="rId15"/>
    <p:sldId id="619" r:id="rId16"/>
    <p:sldId id="620" r:id="rId17"/>
    <p:sldId id="622" r:id="rId18"/>
    <p:sldId id="623" r:id="rId19"/>
    <p:sldId id="628" r:id="rId20"/>
    <p:sldId id="627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3046A"/>
    <a:srgbClr val="000099"/>
    <a:srgbClr val="CC3300"/>
    <a:srgbClr val="FF9900"/>
    <a:srgbClr val="0000CC"/>
    <a:srgbClr val="0000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231" autoAdjust="0"/>
  </p:normalViewPr>
  <p:slideViewPr>
    <p:cSldViewPr>
      <p:cViewPr>
        <p:scale>
          <a:sx n="66" d="100"/>
          <a:sy n="66" d="100"/>
        </p:scale>
        <p:origin x="-13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49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09B254-4D14-4346-A224-E8FB34B88114}" type="slidenum">
              <a:rPr lang="pt-PT" altLang="pt-BR"/>
              <a:pPr/>
              <a:t>‹#›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316207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noProof="0" smtClean="0"/>
              <a:t>Click to edit Master text styles</a:t>
            </a:r>
          </a:p>
          <a:p>
            <a:pPr lvl="1"/>
            <a:r>
              <a:rPr lang="en-US" altLang="pt-BR" noProof="0" smtClean="0"/>
              <a:t>Second level</a:t>
            </a:r>
          </a:p>
          <a:p>
            <a:pPr lvl="2"/>
            <a:r>
              <a:rPr lang="en-US" altLang="pt-BR" noProof="0" smtClean="0"/>
              <a:t>Third level</a:t>
            </a:r>
          </a:p>
          <a:p>
            <a:pPr lvl="3"/>
            <a:r>
              <a:rPr lang="en-US" altLang="pt-BR" noProof="0" smtClean="0"/>
              <a:t>Fourth level</a:t>
            </a:r>
          </a:p>
          <a:p>
            <a:pPr lvl="4"/>
            <a:r>
              <a:rPr lang="en-US" altLang="pt-BR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CF1271-42EF-4BCF-8428-8128763D4FC0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61323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22" indent="-28573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57" indent="-2285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40" indent="-2285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322" indent="-2285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505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87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871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053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5427F6-93CF-4E23-AE01-2017C1A7A983}" type="slidenum">
              <a:rPr lang="en-GB" sz="1300"/>
              <a:pPr eaLnBrk="1" hangingPunct="1"/>
              <a:t>2</a:t>
            </a:fld>
            <a:endParaRPr lang="en-GB" sz="1300"/>
          </a:p>
        </p:txBody>
      </p:sp>
    </p:spTree>
    <p:extLst>
      <p:ext uri="{BB962C8B-B14F-4D97-AF65-F5344CB8AC3E}">
        <p14:creationId xmlns:p14="http://schemas.microsoft.com/office/powerpoint/2010/main" val="276313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22" indent="-28573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57" indent="-2285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40" indent="-2285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322" indent="-2285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505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87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871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053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623D6B-C555-4F9F-988E-F180DF170630}" type="slidenum">
              <a:rPr lang="en-GB" sz="1300"/>
              <a:pPr eaLnBrk="1" hangingPunct="1"/>
              <a:t>4</a:t>
            </a:fld>
            <a:endParaRPr lang="en-GB" sz="1300"/>
          </a:p>
        </p:txBody>
      </p:sp>
    </p:spTree>
    <p:extLst>
      <p:ext uri="{BB962C8B-B14F-4D97-AF65-F5344CB8AC3E}">
        <p14:creationId xmlns:p14="http://schemas.microsoft.com/office/powerpoint/2010/main" val="1981107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22" indent="-28573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957" indent="-22859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140" indent="-22859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322" indent="-22859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505" indent="-228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687" indent="-228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871" indent="-228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053" indent="-228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B6E87E-F795-4389-923D-B7C1DC01E5BE}" type="slidenum">
              <a:rPr lang="en-GB" altLang="pt-BR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n-GB" altLang="pt-BR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02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4700" y="1447800"/>
            <a:ext cx="5486400" cy="11684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pt-BR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92400"/>
            <a:ext cx="5575300" cy="1651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pt-BR" noProof="0" smtClean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470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8940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8338" y="371475"/>
            <a:ext cx="2125662" cy="5300663"/>
          </a:xfrm>
        </p:spPr>
        <p:txBody>
          <a:bodyPr vert="eaVert"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371475"/>
            <a:ext cx="6224588" cy="530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4461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371475"/>
            <a:ext cx="6521450" cy="723900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1350" y="1152525"/>
            <a:ext cx="4175125" cy="21828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1350" y="3487738"/>
            <a:ext cx="4175125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68875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5465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371475"/>
            <a:ext cx="6597650" cy="723900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4693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5171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875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4717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6532562" cy="701675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71712"/>
            <a:ext cx="3868737" cy="3976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8512" y="1447800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2" y="2271712"/>
            <a:ext cx="3887788" cy="3976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0149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8119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4695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7537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5251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371475"/>
            <a:ext cx="6521450" cy="723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1350" y="1152525"/>
            <a:ext cx="85026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 flipV="1">
            <a:off x="469900" y="0"/>
            <a:ext cx="0" cy="605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0" y="1087438"/>
            <a:ext cx="8724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0" kern="1200">
          <a:solidFill>
            <a:srgbClr val="000000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–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4859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–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4pPr>
      <a:lvl5pPr marL="20701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»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comfort.cbe.berkeley.ed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57"/>
          <a:stretch/>
        </p:blipFill>
        <p:spPr>
          <a:xfrm>
            <a:off x="0" y="-1"/>
            <a:ext cx="9144000" cy="2755901"/>
          </a:xfrm>
          <a:prstGeom prst="rect">
            <a:avLst/>
          </a:prstGeom>
        </p:spPr>
      </p:pic>
      <p:sp>
        <p:nvSpPr>
          <p:cNvPr id="163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399" y="2775466"/>
            <a:ext cx="7315200" cy="838200"/>
          </a:xfrm>
        </p:spPr>
        <p:txBody>
          <a:bodyPr/>
          <a:lstStyle/>
          <a:p>
            <a:pPr algn="ctr"/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Projeto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Demonstrativo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para o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Gerenciamento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Integrado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no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Setor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de Chillers</a:t>
            </a: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685800" y="3733800"/>
            <a:ext cx="7392578" cy="99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3300" i="0" dirty="0" err="1" smtClean="0">
                <a:solidFill>
                  <a:srgbClr val="CC3300"/>
                </a:solidFill>
                <a:effectLst/>
              </a:rPr>
              <a:t>Projetos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3300" i="0" dirty="0" err="1" smtClean="0">
                <a:solidFill>
                  <a:srgbClr val="CC3300"/>
                </a:solidFill>
                <a:effectLst/>
              </a:rPr>
              <a:t>Eficientes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com</a:t>
            </a:r>
            <a:endParaRPr lang="en-US" altLang="pt-BR" sz="3300" i="0" dirty="0" smtClean="0">
              <a:solidFill>
                <a:srgbClr val="CC3300"/>
              </a:solidFill>
              <a:effectLst/>
            </a:endParaRPr>
          </a:p>
          <a:p>
            <a:pPr algn="ctr"/>
            <a:r>
              <a:rPr lang="en-US" altLang="pt-BR" sz="3300" i="0" dirty="0" err="1" smtClean="0">
                <a:solidFill>
                  <a:srgbClr val="CC3300"/>
                </a:solidFill>
                <a:effectLst/>
              </a:rPr>
              <a:t>Sistemas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de </a:t>
            </a:r>
            <a:r>
              <a:rPr lang="en-US" altLang="pt-BR" sz="3300" i="0" dirty="0" err="1" smtClean="0">
                <a:solidFill>
                  <a:srgbClr val="CC3300"/>
                </a:solidFill>
                <a:effectLst/>
              </a:rPr>
              <a:t>Água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 Gelada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6" r="82842" b="3333"/>
          <a:stretch/>
        </p:blipFill>
        <p:spPr>
          <a:xfrm>
            <a:off x="951646" y="5753100"/>
            <a:ext cx="992308" cy="850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7" t="84074" r="61035" b="1666"/>
          <a:stretch/>
        </p:blipFill>
        <p:spPr>
          <a:xfrm>
            <a:off x="3816606" y="5775325"/>
            <a:ext cx="825500" cy="977900"/>
          </a:xfrm>
          <a:prstGeom prst="rect">
            <a:avLst/>
          </a:prstGeom>
        </p:spPr>
      </p:pic>
      <p:sp>
        <p:nvSpPr>
          <p:cNvPr id="11" name="Rectangle 1026"/>
          <p:cNvSpPr txBox="1">
            <a:spLocks noChangeArrowheads="1"/>
          </p:cNvSpPr>
          <p:nvPr/>
        </p:nvSpPr>
        <p:spPr bwMode="auto">
          <a:xfrm>
            <a:off x="685800" y="5499098"/>
            <a:ext cx="1524000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Execução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12" name="Rectangle 1026"/>
          <p:cNvSpPr txBox="1">
            <a:spLocks noChangeArrowheads="1"/>
          </p:cNvSpPr>
          <p:nvPr/>
        </p:nvSpPr>
        <p:spPr bwMode="auto">
          <a:xfrm>
            <a:off x="3359150" y="5499099"/>
            <a:ext cx="1740412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Implementação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14" name="Rectangle 1026"/>
          <p:cNvSpPr txBox="1">
            <a:spLocks noChangeArrowheads="1"/>
          </p:cNvSpPr>
          <p:nvPr/>
        </p:nvSpPr>
        <p:spPr bwMode="auto">
          <a:xfrm>
            <a:off x="928687" y="4727542"/>
            <a:ext cx="7315200" cy="60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pt-BR" sz="1700" dirty="0" smtClean="0">
                <a:solidFill>
                  <a:srgbClr val="CC3300"/>
                </a:solidFill>
              </a:rPr>
              <a:t>Leonilton Tomaz Cleto</a:t>
            </a:r>
          </a:p>
        </p:txBody>
      </p:sp>
      <p:sp>
        <p:nvSpPr>
          <p:cNvPr id="15" name="Rectangle 1026"/>
          <p:cNvSpPr txBox="1">
            <a:spLocks noChangeArrowheads="1"/>
          </p:cNvSpPr>
          <p:nvPr/>
        </p:nvSpPr>
        <p:spPr bwMode="auto">
          <a:xfrm>
            <a:off x="6530438" y="5481244"/>
            <a:ext cx="1740412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Realização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825" y="5735245"/>
            <a:ext cx="3269765" cy="86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58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58180" cy="685800"/>
          </a:xfrm>
        </p:spPr>
        <p:txBody>
          <a:bodyPr/>
          <a:lstStyle/>
          <a:p>
            <a:pPr eaLnBrk="1" hangingPunct="1"/>
            <a:r>
              <a:rPr lang="en-GB" sz="31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Conforto</a:t>
            </a:r>
            <a:r>
              <a:rPr lang="en-GB" sz="3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Térmico</a:t>
            </a:r>
            <a:endParaRPr lang="pt-BR" sz="31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06740"/>
            <a:ext cx="8077200" cy="491786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 STD (24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ºC/50%)  Prop-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Sust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ºC/55%) 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Vazão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Ar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– Fan-Coil:                    16%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Carga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Térmica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-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Ar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Externo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             15%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Carga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Térmica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da Sala:                     7% 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Capacidade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da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Serpentina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               9%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Temperatura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Insuflação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       13.0ºC  15.0ºC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COP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CHILLER = 6.15 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6.20             2%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5562600" y="2036353"/>
            <a:ext cx="504056" cy="576064"/>
          </a:xfrm>
          <a:prstGeom prst="downArrow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Times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5562600" y="2754091"/>
            <a:ext cx="504056" cy="576064"/>
          </a:xfrm>
          <a:prstGeom prst="downArrow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Times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5562600" y="3454693"/>
            <a:ext cx="504056" cy="576064"/>
          </a:xfrm>
          <a:prstGeom prst="downArrow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Times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5562600" y="4191000"/>
            <a:ext cx="504056" cy="576064"/>
          </a:xfrm>
          <a:prstGeom prst="downArrow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Times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5562600" y="5617755"/>
            <a:ext cx="504056" cy="576064"/>
          </a:xfrm>
          <a:prstGeom prst="downArrow">
            <a:avLst/>
          </a:prstGeom>
          <a:solidFill>
            <a:srgbClr val="66FF33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985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58180" cy="685800"/>
          </a:xfrm>
        </p:spPr>
        <p:txBody>
          <a:bodyPr/>
          <a:lstStyle/>
          <a:p>
            <a:pPr eaLnBrk="1" hangingPunct="1"/>
            <a:r>
              <a:rPr lang="en-GB" sz="31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Conforto</a:t>
            </a:r>
            <a:r>
              <a:rPr lang="en-GB" sz="3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Térmico</a:t>
            </a:r>
            <a:endParaRPr lang="pt-BR" sz="31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96144" y="1447800"/>
            <a:ext cx="7838256" cy="4680520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 STD (24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ºC/50%)  VRF-STD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ºC/65%) 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Vazão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Ar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– Fan-Coil:                     17%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Carga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Térmica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-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Ar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Externo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             18%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Carga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Térmica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da Sala:                      16% 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Capacidade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da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Serpentina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               17%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Temperatura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Insuflação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       13.0ºC  16.7ºC    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COP CHILLER = 6.15  6.90              12%</a:t>
            </a:r>
          </a:p>
        </p:txBody>
      </p:sp>
      <p:sp>
        <p:nvSpPr>
          <p:cNvPr id="10" name="Down Arrow 9"/>
          <p:cNvSpPr/>
          <p:nvPr/>
        </p:nvSpPr>
        <p:spPr bwMode="auto">
          <a:xfrm>
            <a:off x="5626517" y="1985890"/>
            <a:ext cx="504056" cy="576064"/>
          </a:xfrm>
          <a:prstGeom prst="downArrow">
            <a:avLst/>
          </a:prstGeom>
          <a:solidFill>
            <a:srgbClr val="FF0066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Times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5626517" y="2698390"/>
            <a:ext cx="504056" cy="576064"/>
          </a:xfrm>
          <a:prstGeom prst="downArrow">
            <a:avLst/>
          </a:prstGeom>
          <a:solidFill>
            <a:srgbClr val="FF0066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Times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5626517" y="3476938"/>
            <a:ext cx="504056" cy="576064"/>
          </a:xfrm>
          <a:prstGeom prst="downArrow">
            <a:avLst/>
          </a:prstGeom>
          <a:solidFill>
            <a:srgbClr val="FF0066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Times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5626517" y="4163443"/>
            <a:ext cx="504056" cy="576064"/>
          </a:xfrm>
          <a:prstGeom prst="downArrow">
            <a:avLst/>
          </a:prstGeom>
          <a:solidFill>
            <a:srgbClr val="FF0066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Times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5626517" y="5562600"/>
            <a:ext cx="504056" cy="576064"/>
          </a:xfrm>
          <a:prstGeom prst="downArrow">
            <a:avLst/>
          </a:prstGeom>
          <a:solidFill>
            <a:srgbClr val="FF0066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01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58180" cy="685800"/>
          </a:xfrm>
        </p:spPr>
        <p:txBody>
          <a:bodyPr/>
          <a:lstStyle/>
          <a:p>
            <a:pPr eaLnBrk="1" hangingPunct="1"/>
            <a:r>
              <a:rPr lang="en-GB" sz="31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Conforto</a:t>
            </a:r>
            <a:r>
              <a:rPr lang="en-GB" sz="3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Térmico</a:t>
            </a:r>
            <a:endParaRPr lang="pt-BR" sz="31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7467600" cy="2440017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</a:t>
            </a:r>
            <a:r>
              <a:rPr lang="en-US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</a:t>
            </a:r>
            <a:r>
              <a:rPr lang="en-US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Conforto</a:t>
            </a:r>
            <a:r>
              <a:rPr lang="en-US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Térmico</a:t>
            </a:r>
            <a:r>
              <a:rPr lang="en-US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None/>
            </a:pPr>
            <a:endParaRPr lang="en-US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buNone/>
            </a:pPr>
            <a:r>
              <a:rPr 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2"/>
              </a:rPr>
              <a:t>http://comfort.cbe.berkeley.edu</a:t>
            </a:r>
            <a:r>
              <a:rPr lang="en-US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2"/>
              </a:rPr>
              <a:t>/</a:t>
            </a:r>
            <a:endParaRPr lang="en-US" sz="2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buNone/>
            </a:pPr>
            <a:endParaRPr lang="en-US" sz="2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63390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427831" y="19743"/>
            <a:ext cx="8429625" cy="101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SzPct val="30000"/>
              <a:buNone/>
            </a:pPr>
            <a:r>
              <a:rPr lang="en-US" sz="3100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Simulação</a:t>
            </a:r>
            <a:r>
              <a:rPr lang="en-US" sz="3100" dirty="0" smtClean="0">
                <a:solidFill>
                  <a:srgbClr val="000099"/>
                </a:solidFill>
                <a:cs typeface="Arial" panose="020B0604020202020204" pitchFamily="34" charset="0"/>
              </a:rPr>
              <a:t> - </a:t>
            </a:r>
            <a:r>
              <a:rPr lang="en-US" sz="3100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Caso</a:t>
            </a:r>
            <a:r>
              <a:rPr lang="en-US" sz="3100" dirty="0" smtClean="0">
                <a:solidFill>
                  <a:srgbClr val="000099"/>
                </a:solidFill>
                <a:cs typeface="Arial" panose="020B0604020202020204" pitchFamily="34" charset="0"/>
              </a:rPr>
              <a:t> 01 </a:t>
            </a:r>
          </a:p>
          <a:p>
            <a:pPr>
              <a:lnSpc>
                <a:spcPct val="120000"/>
              </a:lnSpc>
              <a:spcBef>
                <a:spcPct val="0"/>
              </a:spcBef>
              <a:buSzPct val="30000"/>
              <a:buNone/>
            </a:pPr>
            <a:r>
              <a:rPr lang="pt-BR" sz="2800" dirty="0" smtClean="0">
                <a:solidFill>
                  <a:srgbClr val="000099"/>
                </a:solidFill>
              </a:rPr>
              <a:t>Projeto </a:t>
            </a:r>
            <a:r>
              <a:rPr lang="pt-BR" sz="2800" dirty="0">
                <a:solidFill>
                  <a:srgbClr val="000099"/>
                </a:solidFill>
              </a:rPr>
              <a:t>de </a:t>
            </a:r>
            <a:r>
              <a:rPr lang="pt-BR" sz="2800" dirty="0" smtClean="0">
                <a:solidFill>
                  <a:srgbClr val="000099"/>
                </a:solidFill>
              </a:rPr>
              <a:t>Laje Corporativa – SP </a:t>
            </a:r>
            <a:endParaRPr lang="pt-BR" sz="2800" dirty="0">
              <a:solidFill>
                <a:srgbClr val="000099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Pct val="30000"/>
              <a:buFont typeface="Monotype Sorts"/>
              <a:buNone/>
            </a:pPr>
            <a:endParaRPr lang="en-US" altLang="pt-BR" sz="3100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60000"/>
              </a:lnSpc>
              <a:spcBef>
                <a:spcPct val="0"/>
              </a:spcBef>
              <a:buSzPct val="30000"/>
              <a:buFont typeface="Monotype Sorts"/>
              <a:buNone/>
            </a:pPr>
            <a:endParaRPr lang="en-US" altLang="pt-BR" sz="3100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55540" y="1524001"/>
            <a:ext cx="840191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400" dirty="0"/>
              <a:t>CAG </a:t>
            </a:r>
            <a:r>
              <a:rPr lang="pt-BR" sz="2400" dirty="0" smtClean="0"/>
              <a:t>– Condensação à </a:t>
            </a:r>
            <a:r>
              <a:rPr lang="pt-BR" sz="2400" dirty="0"/>
              <a:t>água </a:t>
            </a:r>
            <a:endParaRPr lang="pt-BR" sz="2400" dirty="0" smtClean="0"/>
          </a:p>
          <a:p>
            <a:r>
              <a:rPr lang="pt-BR" sz="2300" dirty="0" err="1" smtClean="0"/>
              <a:t>Pré</a:t>
            </a:r>
            <a:r>
              <a:rPr lang="pt-BR" sz="2300" dirty="0" smtClean="0"/>
              <a:t>-resfriamento </a:t>
            </a:r>
            <a:r>
              <a:rPr lang="pt-BR" sz="2300" dirty="0"/>
              <a:t>com roda </a:t>
            </a:r>
            <a:r>
              <a:rPr lang="pt-BR" sz="2300" dirty="0" smtClean="0"/>
              <a:t>entálpica.</a:t>
            </a:r>
            <a:endParaRPr lang="pt-BR" sz="2300" dirty="0"/>
          </a:p>
          <a:p>
            <a:r>
              <a:rPr lang="pt-BR" sz="2300" dirty="0" smtClean="0"/>
              <a:t>Cargas - 69% </a:t>
            </a:r>
            <a:r>
              <a:rPr lang="pt-BR" sz="2300" dirty="0"/>
              <a:t>Sensível</a:t>
            </a:r>
            <a:r>
              <a:rPr lang="pt-BR" sz="2300" dirty="0" smtClean="0"/>
              <a:t>/ 31% </a:t>
            </a:r>
            <a:r>
              <a:rPr lang="pt-BR" sz="2300" dirty="0"/>
              <a:t>Latente </a:t>
            </a:r>
            <a:r>
              <a:rPr lang="pt-BR" sz="2300" dirty="0" smtClean="0"/>
              <a:t>(Simulação)</a:t>
            </a:r>
          </a:p>
          <a:p>
            <a:r>
              <a:rPr lang="pt-BR" sz="2300" dirty="0" err="1" smtClean="0"/>
              <a:t>Setpoint</a:t>
            </a:r>
            <a:r>
              <a:rPr lang="pt-BR" sz="2300" dirty="0" smtClean="0"/>
              <a:t> Ambiente = 23°C</a:t>
            </a:r>
            <a:r>
              <a:rPr lang="pt-BR" sz="2300" dirty="0"/>
              <a:t>  </a:t>
            </a:r>
            <a:r>
              <a:rPr lang="pt-BR" sz="2300" dirty="0" smtClean="0"/>
              <a:t>+/- </a:t>
            </a:r>
            <a:r>
              <a:rPr lang="pt-BR" sz="2300" dirty="0"/>
              <a:t>1°C</a:t>
            </a:r>
          </a:p>
          <a:p>
            <a:r>
              <a:rPr lang="pt-BR" sz="2300" dirty="0" smtClean="0"/>
              <a:t>Temp. </a:t>
            </a:r>
            <a:r>
              <a:rPr lang="pt-BR" sz="2300" dirty="0"/>
              <a:t>na saída da serpentina </a:t>
            </a:r>
            <a:r>
              <a:rPr lang="pt-BR" sz="2300" dirty="0" smtClean="0"/>
              <a:t>= 11.1°C </a:t>
            </a:r>
          </a:p>
          <a:p>
            <a:r>
              <a:rPr lang="pt-BR" sz="2300" dirty="0" smtClean="0"/>
              <a:t>UR - Zonas Térmicas - </a:t>
            </a:r>
            <a:r>
              <a:rPr lang="pt-BR" sz="2300" dirty="0"/>
              <a:t>Inverno </a:t>
            </a:r>
            <a:r>
              <a:rPr lang="pt-BR" sz="2300" dirty="0" smtClean="0"/>
              <a:t>= 45% </a:t>
            </a:r>
            <a:r>
              <a:rPr lang="pt-BR" sz="2300" dirty="0"/>
              <a:t>/ Verão </a:t>
            </a:r>
            <a:r>
              <a:rPr lang="pt-BR" sz="2300" dirty="0" smtClean="0"/>
              <a:t>= 50% (Simulação)</a:t>
            </a:r>
            <a:endParaRPr lang="pt-BR" sz="2300" dirty="0"/>
          </a:p>
          <a:p>
            <a:r>
              <a:rPr lang="pt-BR" sz="2300" dirty="0"/>
              <a:t>Carga </a:t>
            </a:r>
            <a:r>
              <a:rPr lang="pt-BR" sz="2300" dirty="0" smtClean="0"/>
              <a:t>Térmica - Simulação </a:t>
            </a:r>
            <a:r>
              <a:rPr lang="pt-BR" sz="2300" dirty="0"/>
              <a:t>=  </a:t>
            </a:r>
            <a:r>
              <a:rPr lang="pt-BR" sz="2300" dirty="0" smtClean="0"/>
              <a:t>2077 ton </a:t>
            </a:r>
            <a:r>
              <a:rPr lang="pt-BR" sz="2300" dirty="0"/>
              <a:t>(</a:t>
            </a:r>
            <a:r>
              <a:rPr lang="pt-BR" sz="2300" dirty="0" smtClean="0"/>
              <a:t>33.7 m²/ton)</a:t>
            </a:r>
            <a:endParaRPr lang="pt-BR" sz="2300" dirty="0"/>
          </a:p>
          <a:p>
            <a:r>
              <a:rPr lang="pt-BR" sz="2300" dirty="0"/>
              <a:t>Carga </a:t>
            </a:r>
            <a:r>
              <a:rPr lang="pt-BR" sz="2300" dirty="0" smtClean="0"/>
              <a:t>Térmica - Projetista </a:t>
            </a:r>
            <a:r>
              <a:rPr lang="pt-BR" sz="2300" dirty="0"/>
              <a:t>= </a:t>
            </a:r>
            <a:r>
              <a:rPr lang="pt-BR" sz="2300" dirty="0" smtClean="0"/>
              <a:t>3550 ton (19.7 m²/ton)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2062968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69455" y="0"/>
            <a:ext cx="8429625" cy="116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SzPct val="30000"/>
              <a:buNone/>
            </a:pPr>
            <a:r>
              <a:rPr lang="en-US" sz="3100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Simulação</a:t>
            </a:r>
            <a:r>
              <a:rPr lang="en-US" sz="3100" dirty="0" smtClean="0">
                <a:solidFill>
                  <a:srgbClr val="000099"/>
                </a:solidFill>
                <a:cs typeface="Arial" panose="020B0604020202020204" pitchFamily="34" charset="0"/>
              </a:rPr>
              <a:t> - </a:t>
            </a:r>
            <a:r>
              <a:rPr lang="en-US" sz="3100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Caso</a:t>
            </a:r>
            <a:r>
              <a:rPr lang="en-US" sz="3100" dirty="0" smtClean="0">
                <a:solidFill>
                  <a:srgbClr val="000099"/>
                </a:solidFill>
                <a:cs typeface="Arial" panose="020B0604020202020204" pitchFamily="34" charset="0"/>
              </a:rPr>
              <a:t> 02 </a:t>
            </a:r>
          </a:p>
          <a:p>
            <a:pPr>
              <a:lnSpc>
                <a:spcPct val="120000"/>
              </a:lnSpc>
              <a:spcBef>
                <a:spcPct val="0"/>
              </a:spcBef>
              <a:buSzPct val="30000"/>
              <a:buNone/>
            </a:pPr>
            <a:r>
              <a:rPr lang="pt-BR" sz="2800" dirty="0" smtClean="0">
                <a:solidFill>
                  <a:srgbClr val="000099"/>
                </a:solidFill>
              </a:rPr>
              <a:t>Projeto </a:t>
            </a:r>
            <a:r>
              <a:rPr lang="pt-BR" sz="2800" dirty="0">
                <a:solidFill>
                  <a:srgbClr val="000099"/>
                </a:solidFill>
              </a:rPr>
              <a:t>de </a:t>
            </a:r>
            <a:r>
              <a:rPr lang="pt-BR" sz="2800" dirty="0" smtClean="0">
                <a:solidFill>
                  <a:srgbClr val="000099"/>
                </a:solidFill>
              </a:rPr>
              <a:t>Laje Corporativa – SP</a:t>
            </a:r>
            <a:endParaRPr lang="pt-BR" sz="2800" dirty="0">
              <a:solidFill>
                <a:srgbClr val="000099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Pct val="30000"/>
              <a:buFont typeface="Monotype Sorts"/>
              <a:buNone/>
            </a:pPr>
            <a:endParaRPr lang="en-US" altLang="pt-BR" sz="3100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60000"/>
              </a:lnSpc>
              <a:spcBef>
                <a:spcPct val="0"/>
              </a:spcBef>
              <a:buSzPct val="30000"/>
              <a:buFont typeface="Monotype Sorts"/>
              <a:buNone/>
            </a:pPr>
            <a:endParaRPr lang="en-US" altLang="pt-BR" sz="3100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57200" y="1447800"/>
            <a:ext cx="8153400" cy="425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300" dirty="0" smtClean="0"/>
              <a:t>VRF – Condensação à </a:t>
            </a:r>
            <a:r>
              <a:rPr lang="pt-BR" sz="2300" dirty="0"/>
              <a:t>água </a:t>
            </a:r>
            <a:endParaRPr lang="pt-BR" sz="2300" dirty="0" smtClean="0"/>
          </a:p>
          <a:p>
            <a:r>
              <a:rPr lang="pt-BR" sz="2300" dirty="0" smtClean="0"/>
              <a:t>Roda entálpica.</a:t>
            </a:r>
          </a:p>
          <a:p>
            <a:r>
              <a:rPr lang="pt-BR" sz="2300" dirty="0" smtClean="0"/>
              <a:t>Cargas - 73% </a:t>
            </a:r>
            <a:r>
              <a:rPr lang="pt-BR" sz="2300" dirty="0"/>
              <a:t>Sensível</a:t>
            </a:r>
            <a:r>
              <a:rPr lang="pt-BR" sz="2300" dirty="0" smtClean="0"/>
              <a:t>/ 27% </a:t>
            </a:r>
            <a:r>
              <a:rPr lang="pt-BR" sz="2300" dirty="0"/>
              <a:t>Latente (Simulação)</a:t>
            </a:r>
          </a:p>
          <a:p>
            <a:r>
              <a:rPr lang="pt-BR" sz="2300" dirty="0" err="1" smtClean="0"/>
              <a:t>Setpoint</a:t>
            </a:r>
            <a:r>
              <a:rPr lang="pt-BR" sz="2300" dirty="0" smtClean="0"/>
              <a:t> Ambiente = </a:t>
            </a:r>
            <a:r>
              <a:rPr lang="pt-BR" sz="2300" dirty="0"/>
              <a:t>24°C  </a:t>
            </a:r>
            <a:r>
              <a:rPr lang="pt-BR" sz="2300" dirty="0" smtClean="0"/>
              <a:t>+/- </a:t>
            </a:r>
            <a:r>
              <a:rPr lang="pt-BR" sz="2300" dirty="0"/>
              <a:t>1°C</a:t>
            </a:r>
          </a:p>
          <a:p>
            <a:r>
              <a:rPr lang="pt-BR" sz="2300" dirty="0" smtClean="0"/>
              <a:t>Temp. </a:t>
            </a:r>
            <a:r>
              <a:rPr lang="pt-BR" sz="2300" dirty="0"/>
              <a:t>na saída da serpentina </a:t>
            </a:r>
            <a:r>
              <a:rPr lang="pt-BR" sz="2300" dirty="0" smtClean="0"/>
              <a:t>– VRF = 17.3°C </a:t>
            </a:r>
          </a:p>
          <a:p>
            <a:r>
              <a:rPr lang="pt-BR" sz="2300" dirty="0"/>
              <a:t>Temp. na saída da </a:t>
            </a:r>
            <a:r>
              <a:rPr lang="pt-BR" sz="2300" dirty="0" smtClean="0"/>
              <a:t>roda entálpica = 28.0°C</a:t>
            </a:r>
            <a:endParaRPr lang="pt-BR" sz="2300" dirty="0"/>
          </a:p>
          <a:p>
            <a:r>
              <a:rPr lang="pt-BR" sz="2300" dirty="0" smtClean="0"/>
              <a:t>UR - Zonas Térmicas - </a:t>
            </a:r>
            <a:r>
              <a:rPr lang="pt-BR" sz="2300" dirty="0"/>
              <a:t>Inverno </a:t>
            </a:r>
            <a:r>
              <a:rPr lang="pt-BR" sz="2300" dirty="0" smtClean="0"/>
              <a:t>= 50% </a:t>
            </a:r>
            <a:r>
              <a:rPr lang="pt-BR" sz="2300" dirty="0"/>
              <a:t>/ Verão </a:t>
            </a:r>
            <a:r>
              <a:rPr lang="pt-BR" sz="2300" dirty="0" smtClean="0"/>
              <a:t>= 67%</a:t>
            </a:r>
          </a:p>
          <a:p>
            <a:r>
              <a:rPr lang="pt-BR" sz="2300" dirty="0" smtClean="0"/>
              <a:t>Carga Térmica – Simulação =</a:t>
            </a:r>
            <a:r>
              <a:rPr lang="pt-BR" sz="2300" dirty="0"/>
              <a:t>  </a:t>
            </a:r>
            <a:r>
              <a:rPr lang="pt-BR" sz="2300" dirty="0" smtClean="0"/>
              <a:t>1043 ton (39.3 m²/ton)</a:t>
            </a:r>
            <a:endParaRPr lang="pt-BR" sz="2300" dirty="0"/>
          </a:p>
          <a:p>
            <a:r>
              <a:rPr lang="pt-BR" sz="2300" dirty="0"/>
              <a:t>Carga </a:t>
            </a:r>
            <a:r>
              <a:rPr lang="pt-BR" sz="2300" dirty="0" smtClean="0"/>
              <a:t>Térmica – Projetista = 2000 ton </a:t>
            </a:r>
            <a:r>
              <a:rPr lang="pt-BR" sz="2300" dirty="0"/>
              <a:t>(</a:t>
            </a:r>
            <a:r>
              <a:rPr lang="pt-BR" sz="2300" dirty="0" smtClean="0"/>
              <a:t>20.5 m²/ton)</a:t>
            </a:r>
          </a:p>
          <a:p>
            <a:r>
              <a:rPr lang="pt-BR" sz="2300" dirty="0" smtClean="0"/>
              <a:t>Capacidade VRF = 2560 </a:t>
            </a:r>
            <a:r>
              <a:rPr lang="pt-BR" sz="2300" dirty="0"/>
              <a:t>ton </a:t>
            </a:r>
            <a:r>
              <a:rPr lang="pt-BR" sz="2300" dirty="0" smtClean="0"/>
              <a:t>(16 m²/ton</a:t>
            </a:r>
            <a:r>
              <a:rPr lang="pt-BR" sz="2300" dirty="0"/>
              <a:t>)</a:t>
            </a:r>
          </a:p>
          <a:p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320693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28601" y="152400"/>
            <a:ext cx="769619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SzPct val="30000"/>
              <a:buNone/>
            </a:pPr>
            <a:r>
              <a:rPr lang="en-GB" sz="3100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Análise</a:t>
            </a:r>
            <a:r>
              <a:rPr lang="en-GB" sz="3100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GB" sz="3100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Comparativa</a:t>
            </a:r>
            <a:r>
              <a:rPr lang="en-GB" sz="3100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SzPct val="30000"/>
              <a:buNone/>
            </a:pPr>
            <a:r>
              <a:rPr lang="en-GB" sz="3100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Simulação</a:t>
            </a:r>
            <a:r>
              <a:rPr lang="en-GB" sz="3100" dirty="0" smtClean="0">
                <a:solidFill>
                  <a:srgbClr val="000099"/>
                </a:solidFill>
                <a:cs typeface="Arial" panose="020B0604020202020204" pitchFamily="34" charset="0"/>
              </a:rPr>
              <a:t> x Default</a:t>
            </a:r>
            <a:endParaRPr lang="pt-BR" sz="3100" dirty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SzPct val="30000"/>
              <a:buFont typeface="Monotype Sorts"/>
              <a:buNone/>
            </a:pPr>
            <a:endParaRPr lang="en-US" altLang="pt-BR" sz="3100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SzPct val="30000"/>
              <a:buFont typeface="Monotype Sorts"/>
              <a:buNone/>
            </a:pPr>
            <a:endParaRPr lang="en-US" altLang="pt-BR" sz="3100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934792"/>
              </p:ext>
            </p:extLst>
          </p:nvPr>
        </p:nvGraphicFramePr>
        <p:xfrm>
          <a:off x="107504" y="1339867"/>
          <a:ext cx="8928991" cy="5354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0"/>
                <a:gridCol w="1039617"/>
                <a:gridCol w="2754359"/>
                <a:gridCol w="2254695"/>
              </a:tblGrid>
              <a:tr h="336998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Simulação - 31 m²/</a:t>
                      </a:r>
                      <a:r>
                        <a:rPr lang="pt-BR" sz="1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Default - 20m²/</a:t>
                      </a:r>
                      <a:r>
                        <a:rPr lang="pt-BR" sz="1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8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 Climatizada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m²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851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Qtde Pav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8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Carga Térmica Total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1161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1800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8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Carga </a:t>
                      </a:r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Térmica/</a:t>
                      </a:r>
                      <a:r>
                        <a:rPr lang="pt-BR" sz="1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Pav</a:t>
                      </a:r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8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Capacidade Total </a:t>
                      </a:r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CAG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1600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8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Qtde</a:t>
                      </a:r>
                      <a:r>
                        <a:rPr lang="pt-BR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Chillers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3x </a:t>
                      </a:r>
                      <a:r>
                        <a:rPr lang="pt-BR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</a:t>
                      </a:r>
                      <a:r>
                        <a:rPr lang="pt-BR" sz="19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 + 1 Reserva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3x </a:t>
                      </a:r>
                      <a:r>
                        <a:rPr lang="pt-BR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ton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8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DOAS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8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DOAS + Chiller Dedicado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8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Chillers em Serie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8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 Chillers Normais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ºC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 / 10.0 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8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 Chiller DOAS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ºC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8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Condicionadores de Ar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Vigas </a:t>
                      </a:r>
                      <a:r>
                        <a:rPr lang="pt-BR" sz="1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Frias+Fan-Coils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Fan-Coils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8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Referência</a:t>
                      </a:r>
                      <a:r>
                        <a:rPr lang="pt-BR" sz="1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Eficiência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ASHRAE </a:t>
                      </a:r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90.1-2013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ASHRAE </a:t>
                      </a:r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90.1-2013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8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 Instalação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5.19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3.91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8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Eficiência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kW/</a:t>
                      </a:r>
                      <a:r>
                        <a:rPr lang="pt-BR" sz="1900" b="1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0.677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0.900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827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458677" y="152400"/>
            <a:ext cx="7008924" cy="110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SzPct val="30000"/>
              <a:buNone/>
            </a:pPr>
            <a:r>
              <a:rPr lang="en-GB" sz="3100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Análise</a:t>
            </a:r>
            <a:r>
              <a:rPr lang="en-GB" sz="3100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GB" sz="3100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Comparativa</a:t>
            </a:r>
            <a:r>
              <a:rPr lang="en-GB" sz="3100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SzPct val="30000"/>
              <a:buNone/>
            </a:pPr>
            <a:r>
              <a:rPr lang="en-GB" sz="3100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Simulação</a:t>
            </a:r>
            <a:r>
              <a:rPr lang="en-GB" sz="3100" dirty="0" smtClean="0">
                <a:solidFill>
                  <a:srgbClr val="000099"/>
                </a:solidFill>
                <a:cs typeface="Arial" panose="020B0604020202020204" pitchFamily="34" charset="0"/>
              </a:rPr>
              <a:t> x Default</a:t>
            </a:r>
            <a:endParaRPr lang="pt-BR" sz="2800" dirty="0">
              <a:solidFill>
                <a:srgbClr val="000099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Pct val="30000"/>
              <a:buFont typeface="Monotype Sorts"/>
              <a:buNone/>
            </a:pPr>
            <a:endParaRPr lang="en-US" altLang="pt-BR" sz="3100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60000"/>
              </a:lnSpc>
              <a:spcBef>
                <a:spcPct val="0"/>
              </a:spcBef>
              <a:buSzPct val="30000"/>
              <a:buFont typeface="Monotype Sorts"/>
              <a:buNone/>
            </a:pPr>
            <a:endParaRPr lang="en-US" altLang="pt-BR" sz="3100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8098"/>
            <a:ext cx="7592694" cy="496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500553" y="6449851"/>
            <a:ext cx="657564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Symbol" panose="05050102010706020507" pitchFamily="18" charset="2"/>
              <a:buNone/>
              <a:defRPr/>
            </a:pPr>
            <a:r>
              <a:rPr lang="pt-BR" altLang="pt-BR" sz="2000" dirty="0" smtClean="0">
                <a:solidFill>
                  <a:srgbClr val="000000"/>
                </a:solidFill>
                <a:latin typeface="+mn-lt"/>
              </a:rPr>
              <a:t>Base de Estudo: </a:t>
            </a:r>
            <a:r>
              <a:rPr lang="en-GB" altLang="pt-BR" sz="2000" dirty="0" smtClean="0">
                <a:solidFill>
                  <a:srgbClr val="000000"/>
                </a:solidFill>
                <a:latin typeface="+mn-lt"/>
              </a:rPr>
              <a:t>ASHRAE Journal</a:t>
            </a:r>
            <a:endParaRPr lang="pt-BR" altLang="pt-BR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2065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533400" y="0"/>
            <a:ext cx="8429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Pct val="30000"/>
              <a:buNone/>
            </a:pPr>
            <a:r>
              <a:rPr lang="en-GB" sz="3100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Novas</a:t>
            </a:r>
            <a:r>
              <a:rPr lang="en-GB" sz="3100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GB" sz="3100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Referências</a:t>
            </a:r>
            <a:r>
              <a:rPr lang="en-GB" sz="3100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SzPct val="30000"/>
              <a:buNone/>
            </a:pPr>
            <a:r>
              <a:rPr lang="en-GB" sz="3100" dirty="0" smtClean="0">
                <a:solidFill>
                  <a:srgbClr val="000099"/>
                </a:solidFill>
                <a:cs typeface="Arial" panose="020B0604020202020204" pitchFamily="34" charset="0"/>
              </a:rPr>
              <a:t>(</a:t>
            </a:r>
            <a:r>
              <a:rPr lang="en-GB" sz="3100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Conforto</a:t>
            </a:r>
            <a:r>
              <a:rPr lang="en-GB" sz="3100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GB" sz="3100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em</a:t>
            </a:r>
            <a:r>
              <a:rPr lang="en-GB" sz="3100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GB" sz="3100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Escritórios</a:t>
            </a:r>
            <a:r>
              <a:rPr lang="en-GB" sz="3100" dirty="0" smtClean="0">
                <a:solidFill>
                  <a:srgbClr val="000099"/>
                </a:solidFill>
                <a:cs typeface="Arial" panose="020B0604020202020204" pitchFamily="34" charset="0"/>
              </a:rPr>
              <a:t>)</a:t>
            </a:r>
            <a:endParaRPr lang="pt-BR" sz="3100" dirty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SzPct val="30000"/>
              <a:buFont typeface="Monotype Sorts"/>
              <a:buNone/>
            </a:pPr>
            <a:endParaRPr lang="en-US" altLang="pt-BR" sz="3100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Pct val="30000"/>
              <a:buFont typeface="Monotype Sorts"/>
              <a:buNone/>
            </a:pPr>
            <a:endParaRPr lang="en-US" altLang="pt-BR" sz="3100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754180"/>
              </p:ext>
            </p:extLst>
          </p:nvPr>
        </p:nvGraphicFramePr>
        <p:xfrm>
          <a:off x="141402" y="1219200"/>
          <a:ext cx="8857909" cy="5452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3448"/>
                <a:gridCol w="990600"/>
                <a:gridCol w="2362200"/>
                <a:gridCol w="2901661"/>
              </a:tblGrid>
              <a:tr h="304799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Tradicional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Novo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1" dirty="0" err="1" smtClean="0">
                          <a:solidFill>
                            <a:schemeClr val="tx1"/>
                          </a:solidFill>
                        </a:rPr>
                        <a:t>Setpoint</a:t>
                      </a:r>
                      <a:r>
                        <a:rPr lang="pt-BR" sz="1700" b="1" dirty="0" smtClean="0">
                          <a:solidFill>
                            <a:schemeClr val="tx1"/>
                          </a:solidFill>
                        </a:rPr>
                        <a:t> Ambiente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ºC</a:t>
                      </a:r>
                      <a:endParaRPr lang="pt-BR" sz="17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24.0ºC (</a:t>
                      </a:r>
                      <a:r>
                        <a:rPr lang="en-GB" sz="1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</a:t>
                      </a:r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1.0)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25.0ºC (</a:t>
                      </a:r>
                      <a:r>
                        <a:rPr lang="en-GB" sz="1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</a:t>
                      </a:r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0.61)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455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Umidade</a:t>
                      </a:r>
                      <a:r>
                        <a:rPr lang="en-GB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7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Relativa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 (</a:t>
                      </a:r>
                      <a:r>
                        <a:rPr lang="en-GB" sz="1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</a:t>
                      </a:r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1.0)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 (</a:t>
                      </a:r>
                      <a:r>
                        <a:rPr lang="en-GB" sz="1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</a:t>
                      </a:r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0.61)</a:t>
                      </a:r>
                      <a:endParaRPr lang="pt-BR" sz="17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805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1" dirty="0" smtClean="0">
                          <a:solidFill>
                            <a:schemeClr val="tx1"/>
                          </a:solidFill>
                        </a:rPr>
                        <a:t>Temperatura de Insuflação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ºC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11ºC a 13ºC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13ºC a 15ºC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805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1" dirty="0" smtClean="0">
                          <a:solidFill>
                            <a:schemeClr val="tx1"/>
                          </a:solidFill>
                        </a:rPr>
                        <a:t>Temperatura de Água Gelada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ºC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12.2ºC </a:t>
                      </a:r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6.7ºC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15ºC </a:t>
                      </a:r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7.0ºC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Vazão</a:t>
                      </a:r>
                      <a:r>
                        <a:rPr lang="en-GB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7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Água</a:t>
                      </a:r>
                      <a:r>
                        <a:rPr lang="en-GB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Gelada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L/s/kW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0.04305</a:t>
                      </a:r>
                      <a:r>
                        <a:rPr lang="en-GB" sz="1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(2.4 </a:t>
                      </a:r>
                      <a:r>
                        <a:rPr lang="en-GB" sz="17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gpm</a:t>
                      </a:r>
                      <a:r>
                        <a:rPr lang="en-GB" sz="1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/ton)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0.0300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805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1" dirty="0" smtClean="0">
                          <a:solidFill>
                            <a:schemeClr val="tx1"/>
                          </a:solidFill>
                        </a:rPr>
                        <a:t>Temperatura de Água de Resfriamento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ºC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29.5ºC </a:t>
                      </a:r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35.0ºC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Max.TBU</a:t>
                      </a:r>
                      <a:r>
                        <a:rPr lang="en-GB" sz="1700" b="0" i="0" u="none" strike="noStrike" baseline="-25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ASHRAE</a:t>
                      </a:r>
                      <a:r>
                        <a:rPr lang="en-GB" sz="17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16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 </a:t>
                      </a:r>
                      <a:r>
                        <a:rPr lang="en-GB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+ 4.0ºC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8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Temperatura</a:t>
                      </a:r>
                      <a:r>
                        <a:rPr lang="en-GB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7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Bulbo</a:t>
                      </a:r>
                      <a:r>
                        <a:rPr lang="en-GB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7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Úmido</a:t>
                      </a:r>
                      <a:r>
                        <a:rPr lang="en-GB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n-GB" sz="17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  <a:r>
                        <a:rPr lang="en-GB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7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Externo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ºC</a:t>
                      </a:r>
                      <a:endParaRPr lang="pt-BR" sz="17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24.0ºC (São Paulo)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Max.TBU</a:t>
                      </a:r>
                      <a:r>
                        <a:rPr lang="en-GB" sz="1700" b="0" i="0" u="none" strike="noStrike" baseline="-25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ASHRAE</a:t>
                      </a:r>
                      <a:r>
                        <a:rPr lang="en-GB" sz="17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16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</a:t>
                      </a:r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0.4%</a:t>
                      </a:r>
                    </a:p>
                    <a:p>
                      <a:pPr algn="ctr" fontAlgn="b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(São Paulo= 23.2ºC)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523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Vazão</a:t>
                      </a:r>
                      <a:r>
                        <a:rPr lang="en-GB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700" b="1" dirty="0" smtClean="0">
                          <a:solidFill>
                            <a:schemeClr val="tx1"/>
                          </a:solidFill>
                        </a:rPr>
                        <a:t>de Água de Resfriamento</a:t>
                      </a:r>
                      <a:endParaRPr lang="pt-BR" sz="17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L/s/kW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0.05382</a:t>
                      </a:r>
                      <a:r>
                        <a:rPr lang="en-GB" sz="1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(3.0 </a:t>
                      </a:r>
                      <a:r>
                        <a:rPr lang="en-GB" sz="17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gpm</a:t>
                      </a:r>
                      <a:r>
                        <a:rPr lang="en-GB" sz="1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/ton)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0.0400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830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Altura</a:t>
                      </a:r>
                      <a:r>
                        <a:rPr lang="en-GB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7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Manométrica</a:t>
                      </a:r>
                      <a:r>
                        <a:rPr lang="en-GB" sz="17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en-GB" sz="17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BAGPs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m.c.a</a:t>
                      </a:r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916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Altura</a:t>
                      </a:r>
                      <a:r>
                        <a:rPr lang="en-GB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7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Manométrica</a:t>
                      </a:r>
                      <a:r>
                        <a:rPr lang="en-GB" sz="17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en-GB" sz="17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BAGSs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m.c.a</a:t>
                      </a:r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a 40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BAGMs </a:t>
                      </a:r>
                      <a:r>
                        <a:rPr lang="en-GB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7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Cálculo</a:t>
                      </a:r>
                      <a:endParaRPr lang="en-GB" sz="17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(Real </a:t>
                      </a:r>
                      <a:r>
                        <a:rPr lang="en-GB" sz="1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Típico</a:t>
                      </a:r>
                      <a:r>
                        <a:rPr lang="en-GB" sz="1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21 a 25 </a:t>
                      </a:r>
                      <a:r>
                        <a:rPr lang="en-GB" sz="17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m.c.a</a:t>
                      </a:r>
                      <a:r>
                        <a:rPr lang="en-GB" sz="1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631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Altura</a:t>
                      </a:r>
                      <a:r>
                        <a:rPr lang="en-GB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7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Manométrica</a:t>
                      </a:r>
                      <a:r>
                        <a:rPr lang="en-GB" sz="17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en-GB" sz="17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BACs</a:t>
                      </a:r>
                      <a:endParaRPr lang="pt-BR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m.c.a</a:t>
                      </a:r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a 30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Cálculo</a:t>
                      </a:r>
                      <a:endParaRPr lang="en-GB" sz="17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GB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(Real </a:t>
                      </a:r>
                      <a:r>
                        <a:rPr lang="en-GB" sz="17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Típico</a:t>
                      </a:r>
                      <a:r>
                        <a:rPr lang="en-GB" sz="1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15 a 19 </a:t>
                      </a:r>
                      <a:r>
                        <a:rPr lang="en-GB" sz="17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m.c.a</a:t>
                      </a:r>
                      <a:r>
                        <a:rPr lang="en-GB" sz="1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216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934200" cy="609600"/>
          </a:xfrm>
        </p:spPr>
        <p:txBody>
          <a:bodyPr/>
          <a:lstStyle/>
          <a:p>
            <a:r>
              <a:rPr lang="pt-BR" altLang="pt-BR" sz="3100" b="0" dirty="0" smtClean="0">
                <a:solidFill>
                  <a:schemeClr val="tx1"/>
                </a:solidFill>
              </a:rPr>
              <a:t>Referências Tradicionais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09689"/>
              </p:ext>
            </p:extLst>
          </p:nvPr>
        </p:nvGraphicFramePr>
        <p:xfrm>
          <a:off x="609600" y="1219200"/>
          <a:ext cx="8229600" cy="403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3884"/>
                <a:gridCol w="1532965"/>
                <a:gridCol w="1452282"/>
                <a:gridCol w="1210235"/>
                <a:gridCol w="1210234"/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Capacidade 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Equipamento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Potência</a:t>
                      </a:r>
                    </a:p>
                    <a:p>
                      <a:pPr algn="ctr" fontAlgn="ctr"/>
                      <a:r>
                        <a:rPr lang="en-GB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(kW)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kW/ton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Chillers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5.861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BAGPs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62.508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BAGSs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48.952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42.768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Torres (Ventiladores)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123.121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Fan Coils (Ventiladores)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23.486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 Externo (Ventiladores)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135.433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accent6"/>
                          </a:solidFill>
                          <a:effectLst/>
                          <a:latin typeface="Arial"/>
                        </a:rPr>
                        <a:t>1259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accent6"/>
                          </a:solidFill>
                          <a:effectLst/>
                          <a:latin typeface="Arial"/>
                        </a:rPr>
                        <a:t>3.631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841280"/>
              </p:ext>
            </p:extLst>
          </p:nvPr>
        </p:nvGraphicFramePr>
        <p:xfrm>
          <a:off x="609600" y="5486400"/>
          <a:ext cx="5791200" cy="588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400"/>
                <a:gridCol w="1524000"/>
                <a:gridCol w="1447800"/>
              </a:tblGrid>
              <a:tr h="581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Consumo de Energia</a:t>
                      </a:r>
                    </a:p>
                    <a:p>
                      <a:pPr algn="ctr" fontAlgn="ctr"/>
                      <a:r>
                        <a:rPr lang="en-GB" sz="19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Anual</a:t>
                      </a:r>
                      <a:r>
                        <a:rPr lang="en-GB" sz="1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GB" sz="19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Estimado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2401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MWh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630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934200" cy="609600"/>
          </a:xfrm>
        </p:spPr>
        <p:txBody>
          <a:bodyPr/>
          <a:lstStyle/>
          <a:p>
            <a:r>
              <a:rPr lang="pt-BR" altLang="pt-BR" sz="3100" b="0" dirty="0" smtClean="0">
                <a:solidFill>
                  <a:schemeClr val="tx1"/>
                </a:solidFill>
              </a:rPr>
              <a:t>Novas Referências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535266"/>
              </p:ext>
            </p:extLst>
          </p:nvPr>
        </p:nvGraphicFramePr>
        <p:xfrm>
          <a:off x="609600" y="1219200"/>
          <a:ext cx="8229600" cy="3952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3884"/>
                <a:gridCol w="1532965"/>
                <a:gridCol w="1452282"/>
                <a:gridCol w="1210235"/>
                <a:gridCol w="1210234"/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 dirty="0">
                          <a:solidFill>
                            <a:schemeClr val="accent6"/>
                          </a:solidFill>
                          <a:effectLst/>
                          <a:latin typeface="Arial"/>
                        </a:rPr>
                        <a:t>Capacidade 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"/>
                        </a:rPr>
                        <a:t>4160</a:t>
                      </a:r>
                      <a:endParaRPr lang="pt-BR" sz="19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accent6"/>
                          </a:solidFill>
                          <a:effectLst/>
                          <a:latin typeface="Arial"/>
                        </a:rPr>
                        <a:t>kW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1183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Equipamento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Potência</a:t>
                      </a:r>
                    </a:p>
                    <a:p>
                      <a:pPr algn="ctr" fontAlgn="ctr"/>
                      <a:r>
                        <a:rPr lang="en-GB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(kW)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kW/ton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Chillers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5.929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BAGPs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BAGSs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99.370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130.600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Torres (Ventiladores)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138.515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Fan Coils (Ventiladores)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30.501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 Externo (Ventiladores)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135.433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accent6"/>
                          </a:solidFill>
                          <a:effectLst/>
                          <a:latin typeface="Arial"/>
                        </a:rPr>
                        <a:t>979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accent6"/>
                          </a:solidFill>
                          <a:effectLst/>
                          <a:latin typeface="Arial"/>
                        </a:rPr>
                        <a:t>4.250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928627"/>
              </p:ext>
            </p:extLst>
          </p:nvPr>
        </p:nvGraphicFramePr>
        <p:xfrm>
          <a:off x="609600" y="5334000"/>
          <a:ext cx="5791200" cy="588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400"/>
                <a:gridCol w="1524000"/>
                <a:gridCol w="1447800"/>
              </a:tblGrid>
              <a:tr h="581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Consumo de Energia</a:t>
                      </a:r>
                    </a:p>
                    <a:p>
                      <a:pPr algn="ctr" fontAlgn="ctr"/>
                      <a:r>
                        <a:rPr lang="en-GB" sz="19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Anual</a:t>
                      </a:r>
                      <a:r>
                        <a:rPr lang="en-GB" sz="1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GB" sz="19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Estimado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1867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MWh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571108"/>
              </p:ext>
            </p:extLst>
          </p:nvPr>
        </p:nvGraphicFramePr>
        <p:xfrm>
          <a:off x="609600" y="6096000"/>
          <a:ext cx="8305799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2057"/>
                <a:gridCol w="2608943"/>
                <a:gridCol w="2667000"/>
                <a:gridCol w="1447799"/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1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Reduções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Potencia  280 kW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Consumo</a:t>
                      </a:r>
                      <a:r>
                        <a:rPr lang="en-GB" sz="1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535 </a:t>
                      </a:r>
                      <a:r>
                        <a:rPr lang="en-GB" sz="1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MWh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22.5%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697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225925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601322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pt-BR" sz="27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 de Custo de um Edifício </a:t>
            </a:r>
          </a:p>
          <a:p>
            <a:pPr algn="l">
              <a:defRPr/>
            </a:pPr>
            <a:r>
              <a:rPr lang="pt-BR" sz="27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longo da sua Vida Útil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4124" y="5806414"/>
            <a:ext cx="58674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pt-BR" sz="1600" b="1" dirty="0" smtClean="0">
                <a:solidFill>
                  <a:schemeClr val="tx1"/>
                </a:solidFill>
              </a:rPr>
              <a:t>Fonte: Steve Tom, PhD, PE – </a:t>
            </a:r>
            <a:r>
              <a:rPr lang="pt-BR" sz="1600" b="1" dirty="0" err="1" smtClean="0">
                <a:solidFill>
                  <a:schemeClr val="tx1"/>
                </a:solidFill>
              </a:rPr>
              <a:t>Ecolibrium</a:t>
            </a:r>
            <a:r>
              <a:rPr lang="pt-BR" sz="1600" b="1" dirty="0" smtClean="0">
                <a:solidFill>
                  <a:schemeClr val="tx1"/>
                </a:solidFill>
              </a:rPr>
              <a:t> – 04/2009</a:t>
            </a:r>
            <a:endParaRPr lang="pt-BR" sz="16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25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934200" cy="609600"/>
          </a:xfrm>
        </p:spPr>
        <p:txBody>
          <a:bodyPr/>
          <a:lstStyle/>
          <a:p>
            <a:r>
              <a:rPr lang="pt-BR" altLang="pt-BR" sz="2800" b="0" dirty="0">
                <a:solidFill>
                  <a:schemeClr val="tx1"/>
                </a:solidFill>
              </a:rPr>
              <a:t>Novas Referências</a:t>
            </a:r>
            <a:endParaRPr lang="pt-BR" altLang="pt-BR" sz="2500" b="0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17631"/>
            <a:ext cx="8763000" cy="572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134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06713" y="27709"/>
            <a:ext cx="68846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buSzPct val="30000"/>
              <a:buFont typeface="Monotype Sorts" pitchFamily="2" charset="2"/>
              <a:buNone/>
              <a:defRPr/>
            </a:pPr>
            <a:r>
              <a:rPr lang="pt-BR" sz="27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Soluções para Economia do Consumo de Energia em Sistemas de Ar Condicionado </a:t>
            </a:r>
            <a:r>
              <a:rPr lang="pt-BR" sz="27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VERÃO</a:t>
            </a:r>
          </a:p>
          <a:p>
            <a:pPr>
              <a:lnSpc>
                <a:spcPct val="60000"/>
              </a:lnSpc>
              <a:buSzPct val="30000"/>
              <a:buFont typeface="Monotype Sorts" pitchFamily="2" charset="2"/>
              <a:buNone/>
              <a:defRPr/>
            </a:pPr>
            <a:endParaRPr lang="pt-BR" sz="27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89657" y="1752600"/>
            <a:ext cx="8988979" cy="340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SzPct val="30000"/>
              <a:buFont typeface="Monotype Sorts" pitchFamily="2" charset="2"/>
              <a:buChar char="l"/>
              <a:defRPr/>
            </a:pP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Eliminar os Filtros de Ar – 5% a 7%.</a:t>
            </a:r>
          </a:p>
          <a:p>
            <a:pPr marL="342900" indent="-342900">
              <a:lnSpc>
                <a:spcPct val="110000"/>
              </a:lnSpc>
              <a:buSzPct val="30000"/>
              <a:buFont typeface="Monotype Sorts" pitchFamily="2" charset="2"/>
              <a:buChar char="l"/>
              <a:defRPr/>
            </a:pP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Aumentar a temp. de água gelada (2ºC a 4ºC) – 6% a 12%.</a:t>
            </a:r>
          </a:p>
          <a:p>
            <a:pPr marL="342900" indent="-342900">
              <a:lnSpc>
                <a:spcPct val="110000"/>
              </a:lnSpc>
              <a:buSzPct val="30000"/>
              <a:buFont typeface="Monotype Sorts" pitchFamily="2" charset="2"/>
              <a:buChar char="l"/>
              <a:defRPr/>
            </a:pP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Desligar o fornecimento de Ar Externo – 15% a 25%.</a:t>
            </a:r>
          </a:p>
          <a:p>
            <a:pPr marL="342900" indent="-342900">
              <a:lnSpc>
                <a:spcPct val="110000"/>
              </a:lnSpc>
              <a:buSzPct val="30000"/>
              <a:buFont typeface="Monotype Sorts" pitchFamily="2" charset="2"/>
              <a:buChar char="l"/>
              <a:defRPr/>
            </a:pP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Desligar um (ou mais) Chillers – 25% a 40%.</a:t>
            </a:r>
          </a:p>
          <a:p>
            <a:pPr marL="342900" indent="-342900">
              <a:lnSpc>
                <a:spcPct val="110000"/>
              </a:lnSpc>
              <a:buSzPct val="30000"/>
              <a:buFont typeface="Monotype Sorts" pitchFamily="2" charset="2"/>
              <a:buChar char="l"/>
              <a:defRPr/>
            </a:pP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Desligar Chillers, Bombas e Torres (só Ventilação) – 85% a 90%.</a:t>
            </a:r>
          </a:p>
          <a:p>
            <a:pPr marL="342900" indent="-342900">
              <a:lnSpc>
                <a:spcPct val="110000"/>
              </a:lnSpc>
              <a:buSzPct val="30000"/>
              <a:buFont typeface="Monotype Sorts" pitchFamily="2" charset="2"/>
              <a:buChar char="l"/>
              <a:defRPr/>
            </a:pP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Desligar todo Sistema de Ar Condicionado – 100%.</a:t>
            </a: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807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5536" y="152400"/>
            <a:ext cx="662473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pt-BR" sz="27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 de Custo Real de um Edifício </a:t>
            </a:r>
          </a:p>
          <a:p>
            <a:pPr algn="l">
              <a:defRPr/>
            </a:pPr>
            <a:r>
              <a:rPr lang="pt-BR" sz="27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longo da sua Vida Útil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5960" y="5600277"/>
            <a:ext cx="58674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pt-BR" sz="1600" b="1" dirty="0" smtClean="0">
                <a:solidFill>
                  <a:schemeClr val="tx1"/>
                </a:solidFill>
              </a:rPr>
              <a:t>Fonte: Steve Tom, PhD, PE – </a:t>
            </a:r>
            <a:r>
              <a:rPr lang="pt-BR" sz="1600" b="1" dirty="0" err="1" smtClean="0">
                <a:solidFill>
                  <a:schemeClr val="tx1"/>
                </a:solidFill>
              </a:rPr>
              <a:t>Ecolibrium</a:t>
            </a:r>
            <a:r>
              <a:rPr lang="pt-BR" sz="1600" b="1" dirty="0" smtClean="0">
                <a:solidFill>
                  <a:schemeClr val="tx1"/>
                </a:solidFill>
              </a:rPr>
              <a:t> – 04/2009</a:t>
            </a:r>
            <a:endParaRPr lang="pt-BR" sz="1600" kern="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371" y="1484073"/>
            <a:ext cx="3747013" cy="385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60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06713" y="66540"/>
            <a:ext cx="6732288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buSzPct val="30000"/>
              <a:buFont typeface="Monotype Sorts" pitchFamily="2" charset="2"/>
              <a:buNone/>
              <a:defRPr/>
            </a:pPr>
            <a:r>
              <a:rPr lang="pt-BR" sz="27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Soluções para Economia do Consumo de Energia em Sistemas de Ar Condicionado </a:t>
            </a:r>
            <a:r>
              <a:rPr lang="pt-BR" sz="27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VERÃO</a:t>
            </a:r>
          </a:p>
          <a:p>
            <a:pPr>
              <a:lnSpc>
                <a:spcPct val="60000"/>
              </a:lnSpc>
              <a:buSzPct val="30000"/>
              <a:buFont typeface="Monotype Sorts" pitchFamily="2" charset="2"/>
              <a:buNone/>
              <a:defRPr/>
            </a:pPr>
            <a:endParaRPr lang="pt-BR" sz="27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81163" y="1981200"/>
            <a:ext cx="8988979" cy="246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SzPct val="30000"/>
              <a:buFont typeface="Monotype Sorts" pitchFamily="2" charset="2"/>
              <a:buChar char="l"/>
              <a:defRPr/>
            </a:pP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Eliminar os Filtros de Ar – 5% a 7%.</a:t>
            </a:r>
          </a:p>
          <a:p>
            <a:pPr marL="342900" indent="-342900">
              <a:lnSpc>
                <a:spcPct val="110000"/>
              </a:lnSpc>
              <a:buSzPct val="30000"/>
              <a:buFont typeface="Monotype Sorts" pitchFamily="2" charset="2"/>
              <a:buChar char="l"/>
              <a:defRPr/>
            </a:pP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Aumentar a temp. de água gelada (2ºC a 4ºC) – 6% a 12%.</a:t>
            </a:r>
          </a:p>
          <a:p>
            <a:pPr marL="342900" indent="-342900">
              <a:lnSpc>
                <a:spcPct val="110000"/>
              </a:lnSpc>
              <a:buSzPct val="30000"/>
              <a:buFont typeface="Monotype Sorts" pitchFamily="2" charset="2"/>
              <a:buChar char="l"/>
              <a:defRPr/>
            </a:pP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Desligar o fornecimento de Ar Externo – 15% a 25%.</a:t>
            </a:r>
          </a:p>
          <a:p>
            <a:pPr marL="342900" indent="-342900">
              <a:lnSpc>
                <a:spcPct val="110000"/>
              </a:lnSpc>
              <a:buSzPct val="30000"/>
              <a:buFont typeface="Monotype Sorts" pitchFamily="2" charset="2"/>
              <a:buChar char="l"/>
              <a:defRPr/>
            </a:pP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Desligar um (ou mais) Chillers – 25% a 40%.</a:t>
            </a:r>
          </a:p>
          <a:p>
            <a:pPr marL="342900" indent="-342900">
              <a:lnSpc>
                <a:spcPct val="110000"/>
              </a:lnSpc>
              <a:buSzPct val="30000"/>
              <a:buFont typeface="Monotype Sorts" pitchFamily="2" charset="2"/>
              <a:buChar char="l"/>
              <a:defRPr/>
            </a:pP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Desligar Chillers, Bombas e Torres (só Ventilação) – 85% a 90%.</a:t>
            </a:r>
          </a:p>
          <a:p>
            <a:pPr marL="342900" indent="-342900">
              <a:lnSpc>
                <a:spcPct val="110000"/>
              </a:lnSpc>
              <a:buSzPct val="30000"/>
              <a:buFont typeface="Monotype Sorts" pitchFamily="2" charset="2"/>
              <a:buChar char="l"/>
              <a:defRPr/>
            </a:pP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Desligar todo Sistema de Ar Condicionado – 100%.</a:t>
            </a: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1162" y="4629664"/>
            <a:ext cx="8988979" cy="158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>
              <a:lnSpc>
                <a:spcPct val="110000"/>
              </a:lnSpc>
              <a:buSzPct val="30000"/>
              <a:defRPr/>
            </a:pPr>
            <a:r>
              <a:rPr lang="pt-BR" sz="2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QUALQUER MEDIDA DE ECONOMIA QUE DIMINUA O CONFORTO (PRODUTIVIDADE)                DOS USUÁRIOS É INVIÁVEL!</a:t>
            </a:r>
            <a:endParaRPr lang="pt-BR" sz="2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&quot;No&quot; Symbol 1"/>
          <p:cNvSpPr/>
          <p:nvPr/>
        </p:nvSpPr>
        <p:spPr>
          <a:xfrm>
            <a:off x="3114138" y="1775826"/>
            <a:ext cx="2672861" cy="2672862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80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44516"/>
            <a:ext cx="7977187" cy="2449513"/>
          </a:xfrm>
        </p:spPr>
        <p:txBody>
          <a:bodyPr/>
          <a:lstStyle/>
          <a:p>
            <a:pPr marL="0" indent="0">
              <a:lnSpc>
                <a:spcPct val="120000"/>
              </a:lnSpc>
              <a:buSzPct val="30000"/>
              <a:buFontTx/>
              <a:buNone/>
              <a:defRPr/>
            </a:pPr>
            <a:r>
              <a:rPr lang="en-US" sz="3600" dirty="0" smtClean="0">
                <a:cs typeface="Arial" panose="020B0604020202020204" pitchFamily="34" charset="0"/>
              </a:rPr>
              <a:t>UM EDIFÍCIO PODE NASCER BOM E SE TORNAR RUIM OU PODE JÁ NASCER RUIM.</a:t>
            </a:r>
          </a:p>
          <a:p>
            <a:pPr marL="0" indent="0">
              <a:buSzPct val="30000"/>
              <a:buFontTx/>
              <a:buNone/>
              <a:defRPr/>
            </a:pPr>
            <a:endParaRPr lang="en-US" sz="3600" dirty="0" smtClean="0">
              <a:cs typeface="Arial" panose="020B0604020202020204" pitchFamily="34" charset="0"/>
            </a:endParaRPr>
          </a:p>
          <a:p>
            <a:pPr>
              <a:buSzPct val="30000"/>
              <a:buFont typeface="Monotype Sorts" pitchFamily="2" charset="2"/>
              <a:buChar char="l"/>
              <a:defRPr/>
            </a:pPr>
            <a:endParaRPr lang="en-US" sz="3600" dirty="0" smtClean="0">
              <a:cs typeface="Arial" panose="020B0604020202020204" pitchFamily="34" charset="0"/>
            </a:endParaRPr>
          </a:p>
          <a:p>
            <a:pPr>
              <a:buSzPct val="30000"/>
              <a:buFont typeface="Monotype Sorts" pitchFamily="2" charset="2"/>
              <a:buChar char="l"/>
              <a:defRPr/>
            </a:pPr>
            <a:endParaRPr lang="en-US" sz="3600" dirty="0" smtClean="0"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33375"/>
            <a:ext cx="8001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083580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269" name="Rectangle 2"/>
          <p:cNvSpPr txBox="1">
            <a:spLocks noChangeArrowheads="1"/>
          </p:cNvSpPr>
          <p:nvPr/>
        </p:nvSpPr>
        <p:spPr bwMode="auto">
          <a:xfrm>
            <a:off x="525463" y="333375"/>
            <a:ext cx="7704137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6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No </a:t>
            </a:r>
            <a:r>
              <a:rPr lang="pt-BR" altLang="pt-BR" sz="3600" b="1" dirty="0">
                <a:solidFill>
                  <a:srgbClr val="000099"/>
                </a:solidFill>
                <a:cs typeface="Arial" panose="020B0604020202020204" pitchFamily="34" charset="0"/>
              </a:rPr>
              <a:t>Mundo </a:t>
            </a:r>
            <a:r>
              <a:rPr lang="pt-BR" altLang="pt-BR" sz="36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Real...</a:t>
            </a:r>
            <a:endParaRPr lang="pt-BR" altLang="pt-BR" sz="3600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4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112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15135" y="241471"/>
            <a:ext cx="6843712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  <a:buSzPct val="30000"/>
              <a:buFont typeface="Monotype Sorts"/>
              <a:buNone/>
            </a:pPr>
            <a:r>
              <a:rPr lang="en-US" altLang="pt-BR" sz="31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Fatores</a:t>
            </a:r>
            <a:r>
              <a:rPr lang="en-US" altLang="pt-BR" sz="31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REAIS </a:t>
            </a:r>
            <a:r>
              <a:rPr lang="en-US" altLang="pt-BR" sz="31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não</a:t>
            </a:r>
            <a:r>
              <a:rPr lang="en-US" altLang="pt-BR" sz="31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31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considerados</a:t>
            </a:r>
            <a:r>
              <a:rPr lang="en-US" altLang="pt-BR" sz="31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3100" b="1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nas</a:t>
            </a:r>
            <a:r>
              <a:rPr lang="en-US" altLang="pt-BR" sz="31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3100" b="1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fases</a:t>
            </a:r>
            <a:r>
              <a:rPr lang="en-US" altLang="pt-BR" sz="31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altLang="pt-BR" sz="3100" b="1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projeto</a:t>
            </a:r>
            <a:r>
              <a:rPr lang="en-US" altLang="pt-BR" sz="31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31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en-US" altLang="pt-BR" sz="31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construção</a:t>
            </a:r>
            <a:r>
              <a:rPr lang="en-US" altLang="pt-BR" sz="31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60000"/>
              </a:lnSpc>
              <a:buSzPct val="30000"/>
              <a:buFont typeface="Monotype Sorts"/>
              <a:buNone/>
            </a:pPr>
            <a:endParaRPr lang="en-US" altLang="pt-BR" dirty="0">
              <a:latin typeface="+mj-lt"/>
              <a:cs typeface="Arial" pitchFamily="34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80987" y="2133600"/>
            <a:ext cx="8567737" cy="311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SzPct val="90000"/>
              <a:buFont typeface="Arial" panose="020B0604020202020204" pitchFamily="34" charset="0"/>
              <a:buChar char="•"/>
            </a:pPr>
            <a:r>
              <a:rPr lang="pt-BR" altLang="pt-BR" sz="2500" dirty="0" smtClean="0">
                <a:latin typeface="Arial" pitchFamily="34" charset="0"/>
                <a:cs typeface="Arial" pitchFamily="34" charset="0"/>
              </a:rPr>
              <a:t>Sistema com muitas limitações para manutenção.</a:t>
            </a:r>
            <a:endParaRPr lang="en-GB" altLang="pt-BR" sz="2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SzPct val="90000"/>
              <a:buFont typeface="Arial" panose="020B0604020202020204" pitchFamily="34" charset="0"/>
              <a:buChar char="•"/>
            </a:pPr>
            <a:r>
              <a:rPr lang="pt-BR" altLang="pt-BR" sz="2500" dirty="0" smtClean="0">
                <a:latin typeface="Arial" pitchFamily="34" charset="0"/>
                <a:cs typeface="Arial" pitchFamily="34" charset="0"/>
              </a:rPr>
              <a:t>Sistema de operação difícil</a:t>
            </a:r>
            <a:r>
              <a:rPr lang="en-US" altLang="pt-BR" sz="2500" dirty="0" smtClean="0">
                <a:latin typeface="Arial" pitchFamily="34" charset="0"/>
                <a:cs typeface="Arial" pitchFamily="34" charset="0"/>
              </a:rPr>
              <a:t>, com </a:t>
            </a:r>
            <a:r>
              <a:rPr lang="en-US" altLang="pt-BR" sz="2500" dirty="0" err="1" smtClean="0">
                <a:latin typeface="Arial" pitchFamily="34" charset="0"/>
                <a:cs typeface="Arial" pitchFamily="34" charset="0"/>
              </a:rPr>
              <a:t>falta</a:t>
            </a:r>
            <a:r>
              <a:rPr lang="en-US" altLang="pt-BR" sz="25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altLang="pt-BR" sz="2500" dirty="0" err="1" smtClean="0">
                <a:latin typeface="Arial" pitchFamily="34" charset="0"/>
                <a:cs typeface="Arial" pitchFamily="34" charset="0"/>
              </a:rPr>
              <a:t>elementos</a:t>
            </a:r>
            <a:r>
              <a:rPr lang="en-US" altLang="pt-BR" sz="25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altLang="pt-BR" sz="2500" dirty="0" err="1" smtClean="0">
                <a:latin typeface="Arial" pitchFamily="34" charset="0"/>
                <a:cs typeface="Arial" pitchFamily="34" charset="0"/>
              </a:rPr>
              <a:t>controle</a:t>
            </a:r>
            <a:r>
              <a:rPr lang="en-US" altLang="pt-BR" sz="25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altLang="pt-BR" sz="2500" dirty="0" err="1" smtClean="0">
                <a:latin typeface="Arial" pitchFamily="34" charset="0"/>
                <a:cs typeface="Arial" pitchFamily="34" charset="0"/>
              </a:rPr>
              <a:t>regulagem</a:t>
            </a:r>
            <a:r>
              <a:rPr lang="en-US" altLang="pt-BR" sz="2500" dirty="0" smtClean="0">
                <a:latin typeface="Arial" pitchFamily="34" charset="0"/>
                <a:cs typeface="Arial" pitchFamily="34" charset="0"/>
              </a:rPr>
              <a:t> no campo.</a:t>
            </a:r>
          </a:p>
          <a:p>
            <a:pPr>
              <a:lnSpc>
                <a:spcPct val="110000"/>
              </a:lnSpc>
              <a:buSzPct val="90000"/>
              <a:buFont typeface="Arial" panose="020B0604020202020204" pitchFamily="34" charset="0"/>
              <a:buChar char="•"/>
            </a:pPr>
            <a:r>
              <a:rPr lang="pt-BR" altLang="pt-BR" sz="2500" dirty="0" smtClean="0">
                <a:latin typeface="Arial" pitchFamily="34" charset="0"/>
                <a:cs typeface="Arial" pitchFamily="34" charset="0"/>
              </a:rPr>
              <a:t>Equipamento ruim/ Projeto ruim</a:t>
            </a:r>
            <a:r>
              <a:rPr lang="en-US" altLang="pt-BR" sz="2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0000"/>
              </a:lnSpc>
              <a:buSzPct val="90000"/>
              <a:buFont typeface="Arial" panose="020B0604020202020204" pitchFamily="34" charset="0"/>
              <a:buChar char="•"/>
            </a:pPr>
            <a:r>
              <a:rPr lang="pt-BR" altLang="pt-BR" sz="2500" dirty="0" smtClean="0">
                <a:latin typeface="Arial" pitchFamily="34" charset="0"/>
                <a:cs typeface="Arial" pitchFamily="34" charset="0"/>
              </a:rPr>
              <a:t>Superdimensionamento de equipamentos e sistemas. </a:t>
            </a:r>
            <a:endParaRPr lang="en-US" altLang="pt-BR" sz="2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SzPct val="90000"/>
              <a:buFont typeface="Arial" panose="020B0604020202020204" pitchFamily="34" charset="0"/>
              <a:buChar char="•"/>
            </a:pPr>
            <a:r>
              <a:rPr lang="pt-BR" altLang="pt-BR" sz="2500" dirty="0" smtClean="0">
                <a:latin typeface="Arial" pitchFamily="34" charset="0"/>
                <a:cs typeface="Arial" pitchFamily="34" charset="0"/>
              </a:rPr>
              <a:t>Sensores mal instalados/ descalibrados</a:t>
            </a:r>
            <a:r>
              <a:rPr lang="en-US" altLang="pt-BR" sz="2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0000"/>
              </a:lnSpc>
              <a:buSzPct val="90000"/>
              <a:buFont typeface="Arial" panose="020B0604020202020204" pitchFamily="34" charset="0"/>
              <a:buChar char="•"/>
            </a:pPr>
            <a:r>
              <a:rPr lang="pt-BR" altLang="pt-BR" sz="2500" dirty="0" smtClean="0">
                <a:latin typeface="Arial" pitchFamily="34" charset="0"/>
                <a:cs typeface="Arial" pitchFamily="34" charset="0"/>
              </a:rPr>
              <a:t>Zoneamento ruim</a:t>
            </a:r>
            <a:r>
              <a:rPr lang="en-US" altLang="pt-BR" sz="25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pt-BR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29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491407" y="228600"/>
            <a:ext cx="8001000" cy="681378"/>
          </a:xfrm>
          <a:noFill/>
        </p:spPr>
        <p:txBody>
          <a:bodyPr/>
          <a:lstStyle/>
          <a:p>
            <a:r>
              <a:rPr lang="en-GB" sz="31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Conforto</a:t>
            </a:r>
            <a:r>
              <a:rPr lang="en-GB" sz="3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Térmico</a:t>
            </a:r>
            <a:r>
              <a:rPr lang="en-GB" sz="3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ASHRAE 55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584" y="1415863"/>
            <a:ext cx="6602288" cy="46538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 bwMode="auto">
          <a:xfrm>
            <a:off x="1481399" y="3512769"/>
            <a:ext cx="2406147" cy="1104751"/>
          </a:xfrm>
          <a:custGeom>
            <a:avLst/>
            <a:gdLst>
              <a:gd name="connsiteX0" fmla="*/ 0 w 2544265"/>
              <a:gd name="connsiteY0" fmla="*/ 1271551 h 1271551"/>
              <a:gd name="connsiteX1" fmla="*/ 369948 w 2544265"/>
              <a:gd name="connsiteY1" fmla="*/ 1159869 h 1271551"/>
              <a:gd name="connsiteX2" fmla="*/ 879499 w 2544265"/>
              <a:gd name="connsiteY2" fmla="*/ 964424 h 1271551"/>
              <a:gd name="connsiteX3" fmla="*/ 1493752 w 2544265"/>
              <a:gd name="connsiteY3" fmla="*/ 692198 h 1271551"/>
              <a:gd name="connsiteX4" fmla="*/ 2052165 w 2544265"/>
              <a:gd name="connsiteY4" fmla="*/ 378091 h 1271551"/>
              <a:gd name="connsiteX5" fmla="*/ 2436073 w 2544265"/>
              <a:gd name="connsiteY5" fmla="*/ 154727 h 1271551"/>
              <a:gd name="connsiteX6" fmla="*/ 2540775 w 2544265"/>
              <a:gd name="connsiteY6" fmla="*/ 63985 h 1271551"/>
              <a:gd name="connsiteX0" fmla="*/ 0 w 2553452"/>
              <a:gd name="connsiteY0" fmla="*/ 1240040 h 1240040"/>
              <a:gd name="connsiteX1" fmla="*/ 369948 w 2553452"/>
              <a:gd name="connsiteY1" fmla="*/ 1128358 h 1240040"/>
              <a:gd name="connsiteX2" fmla="*/ 879499 w 2553452"/>
              <a:gd name="connsiteY2" fmla="*/ 932913 h 1240040"/>
              <a:gd name="connsiteX3" fmla="*/ 1493752 w 2553452"/>
              <a:gd name="connsiteY3" fmla="*/ 660687 h 1240040"/>
              <a:gd name="connsiteX4" fmla="*/ 2052165 w 2553452"/>
              <a:gd name="connsiteY4" fmla="*/ 346580 h 1240040"/>
              <a:gd name="connsiteX5" fmla="*/ 2436073 w 2553452"/>
              <a:gd name="connsiteY5" fmla="*/ 123216 h 1240040"/>
              <a:gd name="connsiteX6" fmla="*/ 2549962 w 2553452"/>
              <a:gd name="connsiteY6" fmla="*/ 63985 h 1240040"/>
              <a:gd name="connsiteX0" fmla="*/ 0 w 2553451"/>
              <a:gd name="connsiteY0" fmla="*/ 1240041 h 1240041"/>
              <a:gd name="connsiteX1" fmla="*/ 369948 w 2553451"/>
              <a:gd name="connsiteY1" fmla="*/ 1128359 h 1240041"/>
              <a:gd name="connsiteX2" fmla="*/ 879499 w 2553451"/>
              <a:gd name="connsiteY2" fmla="*/ 932914 h 1240041"/>
              <a:gd name="connsiteX3" fmla="*/ 1493752 w 2553451"/>
              <a:gd name="connsiteY3" fmla="*/ 660688 h 1240041"/>
              <a:gd name="connsiteX4" fmla="*/ 2052165 w 2553451"/>
              <a:gd name="connsiteY4" fmla="*/ 346581 h 1240041"/>
              <a:gd name="connsiteX5" fmla="*/ 2436073 w 2553451"/>
              <a:gd name="connsiteY5" fmla="*/ 123217 h 1240041"/>
              <a:gd name="connsiteX6" fmla="*/ 2549961 w 2553451"/>
              <a:gd name="connsiteY6" fmla="*/ 63985 h 1240041"/>
              <a:gd name="connsiteX0" fmla="*/ 0 w 2553452"/>
              <a:gd name="connsiteY0" fmla="*/ 1240040 h 1240040"/>
              <a:gd name="connsiteX1" fmla="*/ 369948 w 2553452"/>
              <a:gd name="connsiteY1" fmla="*/ 1128358 h 1240040"/>
              <a:gd name="connsiteX2" fmla="*/ 879499 w 2553452"/>
              <a:gd name="connsiteY2" fmla="*/ 932913 h 1240040"/>
              <a:gd name="connsiteX3" fmla="*/ 1493752 w 2553452"/>
              <a:gd name="connsiteY3" fmla="*/ 660687 h 1240040"/>
              <a:gd name="connsiteX4" fmla="*/ 2052165 w 2553452"/>
              <a:gd name="connsiteY4" fmla="*/ 346580 h 1240040"/>
              <a:gd name="connsiteX5" fmla="*/ 2436073 w 2553452"/>
              <a:gd name="connsiteY5" fmla="*/ 123216 h 1240040"/>
              <a:gd name="connsiteX6" fmla="*/ 2549962 w 2553452"/>
              <a:gd name="connsiteY6" fmla="*/ 63985 h 1240040"/>
              <a:gd name="connsiteX0" fmla="*/ 0 w 2436073"/>
              <a:gd name="connsiteY0" fmla="*/ 1116824 h 1116824"/>
              <a:gd name="connsiteX1" fmla="*/ 369948 w 2436073"/>
              <a:gd name="connsiteY1" fmla="*/ 1005142 h 1116824"/>
              <a:gd name="connsiteX2" fmla="*/ 879499 w 2436073"/>
              <a:gd name="connsiteY2" fmla="*/ 809697 h 1116824"/>
              <a:gd name="connsiteX3" fmla="*/ 1493752 w 2436073"/>
              <a:gd name="connsiteY3" fmla="*/ 537471 h 1116824"/>
              <a:gd name="connsiteX4" fmla="*/ 2052165 w 2436073"/>
              <a:gd name="connsiteY4" fmla="*/ 223364 h 1116824"/>
              <a:gd name="connsiteX5" fmla="*/ 2436073 w 2436073"/>
              <a:gd name="connsiteY5" fmla="*/ 0 h 1116824"/>
              <a:gd name="connsiteX0" fmla="*/ 0 w 2498894"/>
              <a:gd name="connsiteY0" fmla="*/ 1157542 h 1157542"/>
              <a:gd name="connsiteX1" fmla="*/ 369948 w 2498894"/>
              <a:gd name="connsiteY1" fmla="*/ 1045860 h 1157542"/>
              <a:gd name="connsiteX2" fmla="*/ 879499 w 2498894"/>
              <a:gd name="connsiteY2" fmla="*/ 850415 h 1157542"/>
              <a:gd name="connsiteX3" fmla="*/ 1493752 w 2498894"/>
              <a:gd name="connsiteY3" fmla="*/ 578189 h 1157542"/>
              <a:gd name="connsiteX4" fmla="*/ 2052165 w 2498894"/>
              <a:gd name="connsiteY4" fmla="*/ 264082 h 1157542"/>
              <a:gd name="connsiteX5" fmla="*/ 2436073 w 2498894"/>
              <a:gd name="connsiteY5" fmla="*/ 40718 h 1157542"/>
              <a:gd name="connsiteX6" fmla="*/ 2429093 w 2498894"/>
              <a:gd name="connsiteY6" fmla="*/ 19776 h 1157542"/>
              <a:gd name="connsiteX0" fmla="*/ 0 w 2507038"/>
              <a:gd name="connsiteY0" fmla="*/ 1248064 h 1248064"/>
              <a:gd name="connsiteX1" fmla="*/ 369948 w 2507038"/>
              <a:gd name="connsiteY1" fmla="*/ 1136382 h 1248064"/>
              <a:gd name="connsiteX2" fmla="*/ 879499 w 2507038"/>
              <a:gd name="connsiteY2" fmla="*/ 940937 h 1248064"/>
              <a:gd name="connsiteX3" fmla="*/ 1493752 w 2507038"/>
              <a:gd name="connsiteY3" fmla="*/ 668711 h 1248064"/>
              <a:gd name="connsiteX4" fmla="*/ 2052165 w 2507038"/>
              <a:gd name="connsiteY4" fmla="*/ 354604 h 1248064"/>
              <a:gd name="connsiteX5" fmla="*/ 2436073 w 2507038"/>
              <a:gd name="connsiteY5" fmla="*/ 131240 h 1248064"/>
              <a:gd name="connsiteX6" fmla="*/ 2477953 w 2507038"/>
              <a:gd name="connsiteY6" fmla="*/ 0 h 1248064"/>
              <a:gd name="connsiteX0" fmla="*/ 0 w 2551415"/>
              <a:gd name="connsiteY0" fmla="*/ 1176056 h 1176056"/>
              <a:gd name="connsiteX1" fmla="*/ 369948 w 2551415"/>
              <a:gd name="connsiteY1" fmla="*/ 1064374 h 1176056"/>
              <a:gd name="connsiteX2" fmla="*/ 879499 w 2551415"/>
              <a:gd name="connsiteY2" fmla="*/ 868929 h 1176056"/>
              <a:gd name="connsiteX3" fmla="*/ 1493752 w 2551415"/>
              <a:gd name="connsiteY3" fmla="*/ 596703 h 1176056"/>
              <a:gd name="connsiteX4" fmla="*/ 2052165 w 2551415"/>
              <a:gd name="connsiteY4" fmla="*/ 282596 h 1176056"/>
              <a:gd name="connsiteX5" fmla="*/ 2436073 w 2551415"/>
              <a:gd name="connsiteY5" fmla="*/ 59232 h 1176056"/>
              <a:gd name="connsiteX6" fmla="*/ 2549961 w 2551415"/>
              <a:gd name="connsiteY6" fmla="*/ 0 h 1176056"/>
              <a:gd name="connsiteX0" fmla="*/ 0 w 2551415"/>
              <a:gd name="connsiteY0" fmla="*/ 1176056 h 1176056"/>
              <a:gd name="connsiteX1" fmla="*/ 369948 w 2551415"/>
              <a:gd name="connsiteY1" fmla="*/ 1064374 h 1176056"/>
              <a:gd name="connsiteX2" fmla="*/ 879499 w 2551415"/>
              <a:gd name="connsiteY2" fmla="*/ 868929 h 1176056"/>
              <a:gd name="connsiteX3" fmla="*/ 1493752 w 2551415"/>
              <a:gd name="connsiteY3" fmla="*/ 596703 h 1176056"/>
              <a:gd name="connsiteX4" fmla="*/ 2052165 w 2551415"/>
              <a:gd name="connsiteY4" fmla="*/ 282596 h 1176056"/>
              <a:gd name="connsiteX5" fmla="*/ 2436073 w 2551415"/>
              <a:gd name="connsiteY5" fmla="*/ 59232 h 1176056"/>
              <a:gd name="connsiteX6" fmla="*/ 2549961 w 2551415"/>
              <a:gd name="connsiteY6" fmla="*/ 0 h 117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1415" h="1176056">
                <a:moveTo>
                  <a:pt x="0" y="1176056"/>
                </a:moveTo>
                <a:cubicBezTo>
                  <a:pt x="111682" y="1145809"/>
                  <a:pt x="223365" y="1115562"/>
                  <a:pt x="369948" y="1064374"/>
                </a:cubicBezTo>
                <a:cubicBezTo>
                  <a:pt x="516531" y="1013186"/>
                  <a:pt x="692198" y="946874"/>
                  <a:pt x="879499" y="868929"/>
                </a:cubicBezTo>
                <a:cubicBezTo>
                  <a:pt x="1066800" y="790984"/>
                  <a:pt x="1298308" y="694425"/>
                  <a:pt x="1493752" y="596703"/>
                </a:cubicBezTo>
                <a:cubicBezTo>
                  <a:pt x="1689196" y="498981"/>
                  <a:pt x="1895111" y="372175"/>
                  <a:pt x="2052165" y="282596"/>
                </a:cubicBezTo>
                <a:cubicBezTo>
                  <a:pt x="2209219" y="193017"/>
                  <a:pt x="2353107" y="106331"/>
                  <a:pt x="2436073" y="59232"/>
                </a:cubicBezTo>
                <a:cubicBezTo>
                  <a:pt x="2519039" y="12133"/>
                  <a:pt x="2551415" y="4363"/>
                  <a:pt x="2549961" y="0"/>
                </a:cubicBez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rot="5400000" flipH="1" flipV="1">
            <a:off x="2939416" y="4493583"/>
            <a:ext cx="1961621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Freeform 15"/>
          <p:cNvSpPr/>
          <p:nvPr/>
        </p:nvSpPr>
        <p:spPr bwMode="auto">
          <a:xfrm>
            <a:off x="1515733" y="3177166"/>
            <a:ext cx="2565898" cy="1291888"/>
          </a:xfrm>
          <a:custGeom>
            <a:avLst/>
            <a:gdLst>
              <a:gd name="connsiteX0" fmla="*/ 0 w 2645478"/>
              <a:gd name="connsiteY0" fmla="*/ 1437911 h 1437911"/>
              <a:gd name="connsiteX1" fmla="*/ 411829 w 2645478"/>
              <a:gd name="connsiteY1" fmla="*/ 1298308 h 1437911"/>
              <a:gd name="connsiteX2" fmla="*/ 935341 w 2645478"/>
              <a:gd name="connsiteY2" fmla="*/ 1047023 h 1437911"/>
              <a:gd name="connsiteX3" fmla="*/ 1347170 w 2645478"/>
              <a:gd name="connsiteY3" fmla="*/ 844598 h 1437911"/>
              <a:gd name="connsiteX4" fmla="*/ 1745038 w 2645478"/>
              <a:gd name="connsiteY4" fmla="*/ 621233 h 1437911"/>
              <a:gd name="connsiteX5" fmla="*/ 2163848 w 2645478"/>
              <a:gd name="connsiteY5" fmla="*/ 335047 h 1437911"/>
              <a:gd name="connsiteX6" fmla="*/ 2645478 w 2645478"/>
              <a:gd name="connsiteY6" fmla="*/ 0 h 1437911"/>
              <a:gd name="connsiteX0" fmla="*/ 0 w 2645478"/>
              <a:gd name="connsiteY0" fmla="*/ 1437911 h 1437911"/>
              <a:gd name="connsiteX1" fmla="*/ 411829 w 2645478"/>
              <a:gd name="connsiteY1" fmla="*/ 1298308 h 1437911"/>
              <a:gd name="connsiteX2" fmla="*/ 929492 w 2645478"/>
              <a:gd name="connsiteY2" fmla="*/ 1059512 h 1437911"/>
              <a:gd name="connsiteX3" fmla="*/ 1347170 w 2645478"/>
              <a:gd name="connsiteY3" fmla="*/ 844598 h 1437911"/>
              <a:gd name="connsiteX4" fmla="*/ 1745038 w 2645478"/>
              <a:gd name="connsiteY4" fmla="*/ 621233 h 1437911"/>
              <a:gd name="connsiteX5" fmla="*/ 2163848 w 2645478"/>
              <a:gd name="connsiteY5" fmla="*/ 335047 h 1437911"/>
              <a:gd name="connsiteX6" fmla="*/ 2645478 w 2645478"/>
              <a:gd name="connsiteY6" fmla="*/ 0 h 143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478" h="1437911">
                <a:moveTo>
                  <a:pt x="0" y="1437911"/>
                </a:moveTo>
                <a:cubicBezTo>
                  <a:pt x="127969" y="1400683"/>
                  <a:pt x="256914" y="1361374"/>
                  <a:pt x="411829" y="1298308"/>
                </a:cubicBezTo>
                <a:cubicBezTo>
                  <a:pt x="566744" y="1235242"/>
                  <a:pt x="929492" y="1059512"/>
                  <a:pt x="929492" y="1059512"/>
                </a:cubicBezTo>
                <a:cubicBezTo>
                  <a:pt x="1085382" y="983894"/>
                  <a:pt x="1211246" y="917645"/>
                  <a:pt x="1347170" y="844598"/>
                </a:cubicBezTo>
                <a:cubicBezTo>
                  <a:pt x="1483094" y="771552"/>
                  <a:pt x="1608925" y="706158"/>
                  <a:pt x="1745038" y="621233"/>
                </a:cubicBezTo>
                <a:cubicBezTo>
                  <a:pt x="1881151" y="536308"/>
                  <a:pt x="2163848" y="335047"/>
                  <a:pt x="2163848" y="335047"/>
                </a:cubicBezTo>
                <a:lnTo>
                  <a:pt x="2645478" y="0"/>
                </a:lnTo>
              </a:path>
            </a:pathLst>
          </a:cu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089899" y="3177166"/>
            <a:ext cx="1" cy="229722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Freeform 18"/>
          <p:cNvSpPr/>
          <p:nvPr/>
        </p:nvSpPr>
        <p:spPr bwMode="auto">
          <a:xfrm>
            <a:off x="1509390" y="3648054"/>
            <a:ext cx="2155423" cy="960392"/>
          </a:xfrm>
          <a:custGeom>
            <a:avLst/>
            <a:gdLst>
              <a:gd name="connsiteX0" fmla="*/ 0 w 2128947"/>
              <a:gd name="connsiteY0" fmla="*/ 928360 h 928360"/>
              <a:gd name="connsiteX1" fmla="*/ 439750 w 2128947"/>
              <a:gd name="connsiteY1" fmla="*/ 802717 h 928360"/>
              <a:gd name="connsiteX2" fmla="*/ 935341 w 2128947"/>
              <a:gd name="connsiteY2" fmla="*/ 607273 h 928360"/>
              <a:gd name="connsiteX3" fmla="*/ 1486773 w 2128947"/>
              <a:gd name="connsiteY3" fmla="*/ 362968 h 928360"/>
              <a:gd name="connsiteX4" fmla="*/ 2128947 w 2128947"/>
              <a:gd name="connsiteY4" fmla="*/ 0 h 928360"/>
              <a:gd name="connsiteX5" fmla="*/ 2128947 w 2128947"/>
              <a:gd name="connsiteY5" fmla="*/ 0 h 928360"/>
              <a:gd name="connsiteX0" fmla="*/ 0 w 2247718"/>
              <a:gd name="connsiteY0" fmla="*/ 1000460 h 1000460"/>
              <a:gd name="connsiteX1" fmla="*/ 439750 w 2247718"/>
              <a:gd name="connsiteY1" fmla="*/ 874817 h 1000460"/>
              <a:gd name="connsiteX2" fmla="*/ 935341 w 2247718"/>
              <a:gd name="connsiteY2" fmla="*/ 679373 h 1000460"/>
              <a:gd name="connsiteX3" fmla="*/ 1486773 w 2247718"/>
              <a:gd name="connsiteY3" fmla="*/ 435068 h 1000460"/>
              <a:gd name="connsiteX4" fmla="*/ 2128947 w 2247718"/>
              <a:gd name="connsiteY4" fmla="*/ 72100 h 1000460"/>
              <a:gd name="connsiteX5" fmla="*/ 2199399 w 2247718"/>
              <a:gd name="connsiteY5" fmla="*/ 2468 h 1000460"/>
              <a:gd name="connsiteX0" fmla="*/ 0 w 2247718"/>
              <a:gd name="connsiteY0" fmla="*/ 1000460 h 1000460"/>
              <a:gd name="connsiteX1" fmla="*/ 439750 w 2247718"/>
              <a:gd name="connsiteY1" fmla="*/ 874817 h 1000460"/>
              <a:gd name="connsiteX2" fmla="*/ 935341 w 2247718"/>
              <a:gd name="connsiteY2" fmla="*/ 679373 h 1000460"/>
              <a:gd name="connsiteX3" fmla="*/ 1486773 w 2247718"/>
              <a:gd name="connsiteY3" fmla="*/ 435068 h 1000460"/>
              <a:gd name="connsiteX4" fmla="*/ 2128947 w 2247718"/>
              <a:gd name="connsiteY4" fmla="*/ 72100 h 1000460"/>
              <a:gd name="connsiteX5" fmla="*/ 2199399 w 2247718"/>
              <a:gd name="connsiteY5" fmla="*/ 2468 h 1000460"/>
              <a:gd name="connsiteX0" fmla="*/ 0 w 2247718"/>
              <a:gd name="connsiteY0" fmla="*/ 1000460 h 1000460"/>
              <a:gd name="connsiteX1" fmla="*/ 439750 w 2247718"/>
              <a:gd name="connsiteY1" fmla="*/ 874817 h 1000460"/>
              <a:gd name="connsiteX2" fmla="*/ 935341 w 2247718"/>
              <a:gd name="connsiteY2" fmla="*/ 679373 h 1000460"/>
              <a:gd name="connsiteX3" fmla="*/ 1486773 w 2247718"/>
              <a:gd name="connsiteY3" fmla="*/ 435068 h 1000460"/>
              <a:gd name="connsiteX4" fmla="*/ 2128947 w 2247718"/>
              <a:gd name="connsiteY4" fmla="*/ 72100 h 1000460"/>
              <a:gd name="connsiteX5" fmla="*/ 2199399 w 2247718"/>
              <a:gd name="connsiteY5" fmla="*/ 2468 h 1000460"/>
              <a:gd name="connsiteX0" fmla="*/ 0 w 2247718"/>
              <a:gd name="connsiteY0" fmla="*/ 1000460 h 1000460"/>
              <a:gd name="connsiteX1" fmla="*/ 439750 w 2247718"/>
              <a:gd name="connsiteY1" fmla="*/ 874817 h 1000460"/>
              <a:gd name="connsiteX2" fmla="*/ 935341 w 2247718"/>
              <a:gd name="connsiteY2" fmla="*/ 679373 h 1000460"/>
              <a:gd name="connsiteX3" fmla="*/ 1486773 w 2247718"/>
              <a:gd name="connsiteY3" fmla="*/ 435068 h 1000460"/>
              <a:gd name="connsiteX4" fmla="*/ 2128947 w 2247718"/>
              <a:gd name="connsiteY4" fmla="*/ 72100 h 1000460"/>
              <a:gd name="connsiteX5" fmla="*/ 2199399 w 2247718"/>
              <a:gd name="connsiteY5" fmla="*/ 2468 h 1000460"/>
              <a:gd name="connsiteX0" fmla="*/ 0 w 2128947"/>
              <a:gd name="connsiteY0" fmla="*/ 928360 h 928360"/>
              <a:gd name="connsiteX1" fmla="*/ 439750 w 2128947"/>
              <a:gd name="connsiteY1" fmla="*/ 802717 h 928360"/>
              <a:gd name="connsiteX2" fmla="*/ 935341 w 2128947"/>
              <a:gd name="connsiteY2" fmla="*/ 607273 h 928360"/>
              <a:gd name="connsiteX3" fmla="*/ 1486773 w 2128947"/>
              <a:gd name="connsiteY3" fmla="*/ 362968 h 928360"/>
              <a:gd name="connsiteX4" fmla="*/ 2128947 w 2128947"/>
              <a:gd name="connsiteY4" fmla="*/ 0 h 928360"/>
              <a:gd name="connsiteX0" fmla="*/ 0 w 2236171"/>
              <a:gd name="connsiteY0" fmla="*/ 988651 h 988651"/>
              <a:gd name="connsiteX1" fmla="*/ 439750 w 2236171"/>
              <a:gd name="connsiteY1" fmla="*/ 863008 h 988651"/>
              <a:gd name="connsiteX2" fmla="*/ 935341 w 2236171"/>
              <a:gd name="connsiteY2" fmla="*/ 667564 h 988651"/>
              <a:gd name="connsiteX3" fmla="*/ 1486773 w 2236171"/>
              <a:gd name="connsiteY3" fmla="*/ 423259 h 988651"/>
              <a:gd name="connsiteX4" fmla="*/ 2128947 w 2236171"/>
              <a:gd name="connsiteY4" fmla="*/ 60291 h 988651"/>
              <a:gd name="connsiteX5" fmla="*/ 2130117 w 2236171"/>
              <a:gd name="connsiteY5" fmla="*/ 61513 h 98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6171" h="988651">
                <a:moveTo>
                  <a:pt x="0" y="988651"/>
                </a:moveTo>
                <a:cubicBezTo>
                  <a:pt x="141930" y="952587"/>
                  <a:pt x="283860" y="916523"/>
                  <a:pt x="439750" y="863008"/>
                </a:cubicBezTo>
                <a:cubicBezTo>
                  <a:pt x="595640" y="809494"/>
                  <a:pt x="760837" y="740855"/>
                  <a:pt x="935341" y="667564"/>
                </a:cubicBezTo>
                <a:cubicBezTo>
                  <a:pt x="1109845" y="594273"/>
                  <a:pt x="1287839" y="524471"/>
                  <a:pt x="1486773" y="423259"/>
                </a:cubicBezTo>
                <a:cubicBezTo>
                  <a:pt x="1685707" y="322047"/>
                  <a:pt x="2021723" y="120582"/>
                  <a:pt x="2128947" y="60291"/>
                </a:cubicBezTo>
                <a:cubicBezTo>
                  <a:pt x="2236171" y="0"/>
                  <a:pt x="2129873" y="61259"/>
                  <a:pt x="2130117" y="61513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>
            <a:off x="2706504" y="4562752"/>
            <a:ext cx="178217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Freeform 24"/>
          <p:cNvSpPr/>
          <p:nvPr/>
        </p:nvSpPr>
        <p:spPr bwMode="auto">
          <a:xfrm>
            <a:off x="1509390" y="2867933"/>
            <a:ext cx="2476576" cy="1485896"/>
          </a:xfrm>
          <a:custGeom>
            <a:avLst/>
            <a:gdLst>
              <a:gd name="connsiteX0" fmla="*/ 0 w 2819982"/>
              <a:gd name="connsiteY0" fmla="*/ 1703157 h 1703157"/>
              <a:gd name="connsiteX1" fmla="*/ 355988 w 2819982"/>
              <a:gd name="connsiteY1" fmla="*/ 1556574 h 1703157"/>
              <a:gd name="connsiteX2" fmla="*/ 760837 w 2819982"/>
              <a:gd name="connsiteY2" fmla="*/ 1361130 h 1703157"/>
              <a:gd name="connsiteX3" fmla="*/ 1060983 w 2819982"/>
              <a:gd name="connsiteY3" fmla="*/ 1214547 h 1703157"/>
              <a:gd name="connsiteX4" fmla="*/ 1416971 w 2819982"/>
              <a:gd name="connsiteY4" fmla="*/ 1019102 h 1703157"/>
              <a:gd name="connsiteX5" fmla="*/ 1731078 w 2819982"/>
              <a:gd name="connsiteY5" fmla="*/ 830638 h 1703157"/>
              <a:gd name="connsiteX6" fmla="*/ 2045185 w 2819982"/>
              <a:gd name="connsiteY6" fmla="*/ 621234 h 1703157"/>
              <a:gd name="connsiteX7" fmla="*/ 2422113 w 2819982"/>
              <a:gd name="connsiteY7" fmla="*/ 355988 h 1703157"/>
              <a:gd name="connsiteX8" fmla="*/ 2645478 w 2819982"/>
              <a:gd name="connsiteY8" fmla="*/ 153563 h 1703157"/>
              <a:gd name="connsiteX9" fmla="*/ 2819982 w 2819982"/>
              <a:gd name="connsiteY9" fmla="*/ 0 h 170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982" h="1703157">
                <a:moveTo>
                  <a:pt x="0" y="1703157"/>
                </a:moveTo>
                <a:cubicBezTo>
                  <a:pt x="114591" y="1658367"/>
                  <a:pt x="229182" y="1613578"/>
                  <a:pt x="355988" y="1556574"/>
                </a:cubicBezTo>
                <a:cubicBezTo>
                  <a:pt x="482794" y="1499570"/>
                  <a:pt x="760837" y="1361130"/>
                  <a:pt x="760837" y="1361130"/>
                </a:cubicBezTo>
                <a:cubicBezTo>
                  <a:pt x="878336" y="1304126"/>
                  <a:pt x="951627" y="1271552"/>
                  <a:pt x="1060983" y="1214547"/>
                </a:cubicBezTo>
                <a:cubicBezTo>
                  <a:pt x="1170339" y="1157542"/>
                  <a:pt x="1305289" y="1083087"/>
                  <a:pt x="1416971" y="1019102"/>
                </a:cubicBezTo>
                <a:cubicBezTo>
                  <a:pt x="1528654" y="955117"/>
                  <a:pt x="1626376" y="896949"/>
                  <a:pt x="1731078" y="830638"/>
                </a:cubicBezTo>
                <a:cubicBezTo>
                  <a:pt x="1835780" y="764327"/>
                  <a:pt x="1930013" y="700342"/>
                  <a:pt x="2045185" y="621234"/>
                </a:cubicBezTo>
                <a:cubicBezTo>
                  <a:pt x="2160357" y="542126"/>
                  <a:pt x="2322064" y="433933"/>
                  <a:pt x="2422113" y="355988"/>
                </a:cubicBezTo>
                <a:cubicBezTo>
                  <a:pt x="2522162" y="278043"/>
                  <a:pt x="2579167" y="212894"/>
                  <a:pt x="2645478" y="153563"/>
                </a:cubicBezTo>
                <a:cubicBezTo>
                  <a:pt x="2711790" y="94232"/>
                  <a:pt x="2799042" y="1163"/>
                  <a:pt x="2819982" y="0"/>
                </a:cubicBezTo>
              </a:path>
            </a:pathLst>
          </a:custGeom>
          <a:noFill/>
          <a:ln w="1905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3970580" y="2869386"/>
            <a:ext cx="0" cy="26050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3980992" y="2869386"/>
            <a:ext cx="2417785" cy="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089902" y="3177166"/>
            <a:ext cx="230887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886175" y="3512769"/>
            <a:ext cx="251260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3614542" y="3683502"/>
            <a:ext cx="280781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7391400" y="1645252"/>
            <a:ext cx="1656184" cy="1224136"/>
            <a:chOff x="7236296" y="995022"/>
            <a:chExt cx="1656184" cy="1224136"/>
          </a:xfrm>
        </p:grpSpPr>
        <p:sp>
          <p:nvSpPr>
            <p:cNvPr id="56" name="TextBox 55"/>
            <p:cNvSpPr txBox="1"/>
            <p:nvPr/>
          </p:nvSpPr>
          <p:spPr>
            <a:xfrm>
              <a:off x="7236296" y="995022"/>
              <a:ext cx="1656184" cy="1224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endParaRPr lang="en-GB" sz="1800" dirty="0" smtClean="0">
                <a:latin typeface="Tahoma" pitchFamily="34" charset="0"/>
                <a:cs typeface="Tahoma" pitchFamily="34" charset="0"/>
              </a:endParaRPr>
            </a:p>
            <a:p>
              <a:r>
                <a:rPr lang="en-GB" sz="1800" dirty="0" smtClean="0">
                  <a:latin typeface="Tahoma" pitchFamily="34" charset="0"/>
                  <a:cs typeface="Tahoma" pitchFamily="34" charset="0"/>
                </a:rPr>
                <a:t>PBR-CET </a:t>
              </a:r>
            </a:p>
            <a:p>
              <a:r>
                <a:rPr lang="en-GB" sz="1800" dirty="0" smtClean="0">
                  <a:latin typeface="Tahoma" pitchFamily="34" charset="0"/>
                  <a:cs typeface="Tahoma" pitchFamily="34" charset="0"/>
                </a:rPr>
                <a:t>AC-Std</a:t>
              </a:r>
            </a:p>
            <a:p>
              <a:r>
                <a:rPr lang="en-GB" sz="1800" dirty="0" smtClean="0">
                  <a:latin typeface="Tahoma" pitchFamily="34" charset="0"/>
                  <a:cs typeface="Tahoma" pitchFamily="34" charset="0"/>
                </a:rPr>
                <a:t>Prop-</a:t>
              </a:r>
              <a:r>
                <a:rPr lang="en-GB" sz="1800" dirty="0" err="1" smtClean="0">
                  <a:latin typeface="Tahoma" pitchFamily="34" charset="0"/>
                  <a:cs typeface="Tahoma" pitchFamily="34" charset="0"/>
                </a:rPr>
                <a:t>Sust</a:t>
              </a:r>
              <a:endParaRPr lang="en-GB" sz="1800" dirty="0" smtClean="0">
                <a:latin typeface="Tahoma" pitchFamily="34" charset="0"/>
                <a:cs typeface="Tahoma" pitchFamily="34" charset="0"/>
              </a:endParaRPr>
            </a:p>
            <a:p>
              <a:r>
                <a:rPr lang="en-GB" sz="1800" dirty="0" smtClean="0">
                  <a:latin typeface="Tahoma" pitchFamily="34" charset="0"/>
                  <a:cs typeface="Tahoma" pitchFamily="34" charset="0"/>
                </a:rPr>
                <a:t>VRF-</a:t>
              </a:r>
              <a:r>
                <a:rPr lang="en-GB" sz="1800" dirty="0" err="1" smtClean="0">
                  <a:latin typeface="Tahoma" pitchFamily="34" charset="0"/>
                  <a:cs typeface="Tahoma" pitchFamily="34" charset="0"/>
                </a:rPr>
                <a:t>Std</a:t>
              </a:r>
              <a:endParaRPr lang="en-GB" sz="1800" dirty="0" smtClean="0">
                <a:latin typeface="Tahoma" pitchFamily="34" charset="0"/>
                <a:cs typeface="Tahoma" pitchFamily="34" charset="0"/>
              </a:endParaRPr>
            </a:p>
            <a:p>
              <a:endParaRPr lang="pt-BR" sz="1800" dirty="0" smtClean="0"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8460432" y="1139038"/>
              <a:ext cx="36004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8460432" y="1427070"/>
              <a:ext cx="36004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8460432" y="1715102"/>
              <a:ext cx="36004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8460432" y="2003134"/>
              <a:ext cx="36004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62621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858180" cy="614370"/>
          </a:xfrm>
        </p:spPr>
        <p:txBody>
          <a:bodyPr/>
          <a:lstStyle/>
          <a:p>
            <a:pPr eaLnBrk="1" hangingPunct="1"/>
            <a:r>
              <a:rPr lang="en-GB" sz="31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Conforto</a:t>
            </a:r>
            <a:r>
              <a:rPr lang="en-GB" sz="3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Térmico</a:t>
            </a:r>
            <a:endParaRPr lang="pt-BR" sz="31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6437" y="1283804"/>
            <a:ext cx="8568952" cy="4536504"/>
          </a:xfrm>
        </p:spPr>
        <p:txBody>
          <a:bodyPr>
            <a:normAutofit fontScale="92500"/>
          </a:bodyPr>
          <a:lstStyle/>
          <a:p>
            <a:pPr eaLnBrk="1" hangingPunct="1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 STD (24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ºC/50%)  PBR-CET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(22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ºC/50%) 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Vazão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Ar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– Fan-Coil:                    14%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Carga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Térmica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-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Ar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Externo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             50%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Carga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Térmica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da Sala:                     18% 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Capacidade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da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Serpentina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               23%    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Temperatura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Insuflação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       13.0ºC  10.7ºC               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COP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CHILLER = 6.15 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5.85             5%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4" name="Up Arrow 3"/>
          <p:cNvSpPr/>
          <p:nvPr/>
        </p:nvSpPr>
        <p:spPr bwMode="auto">
          <a:xfrm>
            <a:off x="4981592" y="1908249"/>
            <a:ext cx="432048" cy="504056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Up Arrow 6"/>
          <p:cNvSpPr/>
          <p:nvPr/>
        </p:nvSpPr>
        <p:spPr bwMode="auto">
          <a:xfrm>
            <a:off x="4981592" y="2525614"/>
            <a:ext cx="432048" cy="504056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Up Arrow 7"/>
          <p:cNvSpPr/>
          <p:nvPr/>
        </p:nvSpPr>
        <p:spPr bwMode="auto">
          <a:xfrm>
            <a:off x="4998976" y="3206569"/>
            <a:ext cx="432048" cy="504056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Up Arrow 8"/>
          <p:cNvSpPr/>
          <p:nvPr/>
        </p:nvSpPr>
        <p:spPr bwMode="auto">
          <a:xfrm>
            <a:off x="5017071" y="3874981"/>
            <a:ext cx="432048" cy="504056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5131754" y="5192614"/>
            <a:ext cx="504056" cy="57606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817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erson Climate Technology-white">
  <a:themeElements>
    <a:clrScheme name="">
      <a:dk1>
        <a:srgbClr val="0F245F"/>
      </a:dk1>
      <a:lt1>
        <a:srgbClr val="FFFFFF"/>
      </a:lt1>
      <a:dk2>
        <a:srgbClr val="FFCC00"/>
      </a:dk2>
      <a:lt2>
        <a:srgbClr val="969696"/>
      </a:lt2>
      <a:accent1>
        <a:srgbClr val="009900"/>
      </a:accent1>
      <a:accent2>
        <a:srgbClr val="FF0000"/>
      </a:accent2>
      <a:accent3>
        <a:srgbClr val="FFFFFF"/>
      </a:accent3>
      <a:accent4>
        <a:srgbClr val="0B1D50"/>
      </a:accent4>
      <a:accent5>
        <a:srgbClr val="AACAAA"/>
      </a:accent5>
      <a:accent6>
        <a:srgbClr val="E70000"/>
      </a:accent6>
      <a:hlink>
        <a:srgbClr val="0099CC"/>
      </a:hlink>
      <a:folHlink>
        <a:srgbClr val="CC0066"/>
      </a:folHlink>
    </a:clrScheme>
    <a:fontScheme name="Emerson Climate Technology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merson Climate Technology-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son Climate Technology-whi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Designs\Emerson Climate Technology-white.pot</Template>
  <TotalTime>5165</TotalTime>
  <Words>1058</Words>
  <Application>Microsoft Office PowerPoint</Application>
  <PresentationFormat>On-screen Show (4:3)</PresentationFormat>
  <Paragraphs>339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Emerson Climate Technology-white</vt:lpstr>
      <vt:lpstr>Projeto Demonstrativo para o Gerenciamento Integrado no Setor de Chillers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Conforto Térmico – ASHRAE 55 </vt:lpstr>
      <vt:lpstr>Conforto Térmico</vt:lpstr>
      <vt:lpstr>Conforto Térmico</vt:lpstr>
      <vt:lpstr>Conforto Térmico</vt:lpstr>
      <vt:lpstr>Conforto Térmico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Referências Tradicionais</vt:lpstr>
      <vt:lpstr>Novas Referências</vt:lpstr>
      <vt:lpstr>Novas 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LZHANG</dc:creator>
  <cp:lastModifiedBy>Leonilton Tomaz Cleto</cp:lastModifiedBy>
  <cp:revision>358</cp:revision>
  <dcterms:created xsi:type="dcterms:W3CDTF">2002-10-24T12:57:35Z</dcterms:created>
  <dcterms:modified xsi:type="dcterms:W3CDTF">2016-08-26T04:39:04Z</dcterms:modified>
</cp:coreProperties>
</file>