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8"/>
  </p:notesMasterIdLst>
  <p:handoutMasterIdLst>
    <p:handoutMasterId r:id="rId29"/>
  </p:handoutMasterIdLst>
  <p:sldIdLst>
    <p:sldId id="551" r:id="rId2"/>
    <p:sldId id="604" r:id="rId3"/>
    <p:sldId id="610" r:id="rId4"/>
    <p:sldId id="781" r:id="rId5"/>
    <p:sldId id="700" r:id="rId6"/>
    <p:sldId id="701" r:id="rId7"/>
    <p:sldId id="778" r:id="rId8"/>
    <p:sldId id="780" r:id="rId9"/>
    <p:sldId id="702" r:id="rId10"/>
    <p:sldId id="703" r:id="rId11"/>
    <p:sldId id="704" r:id="rId12"/>
    <p:sldId id="705" r:id="rId13"/>
    <p:sldId id="706" r:id="rId14"/>
    <p:sldId id="707" r:id="rId15"/>
    <p:sldId id="708" r:id="rId16"/>
    <p:sldId id="782" r:id="rId17"/>
    <p:sldId id="709" r:id="rId18"/>
    <p:sldId id="710" r:id="rId19"/>
    <p:sldId id="711" r:id="rId20"/>
    <p:sldId id="748" r:id="rId21"/>
    <p:sldId id="749" r:id="rId22"/>
    <p:sldId id="750" r:id="rId23"/>
    <p:sldId id="751" r:id="rId24"/>
    <p:sldId id="753" r:id="rId25"/>
    <p:sldId id="773" r:id="rId26"/>
    <p:sldId id="777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C870"/>
    <a:srgbClr val="EAEAEA"/>
    <a:srgbClr val="000000"/>
    <a:srgbClr val="B2B2B2"/>
    <a:srgbClr val="0033CC"/>
    <a:srgbClr val="13046A"/>
    <a:srgbClr val="000099"/>
    <a:srgbClr val="FFFFFF"/>
    <a:srgbClr val="333333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580" autoAdjust="0"/>
  </p:normalViewPr>
  <p:slideViewPr>
    <p:cSldViewPr>
      <p:cViewPr>
        <p:scale>
          <a:sx n="89" d="100"/>
          <a:sy n="89" d="100"/>
        </p:scale>
        <p:origin x="-726" y="8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49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1.xml"/><Relationship Id="rId3" Type="http://schemas.openxmlformats.org/officeDocument/2006/relationships/slide" Target="slides/slide6.xml"/><Relationship Id="rId7" Type="http://schemas.openxmlformats.org/officeDocument/2006/relationships/slide" Target="slides/slide10.xml"/><Relationship Id="rId2" Type="http://schemas.openxmlformats.org/officeDocument/2006/relationships/slide" Target="slides/slide5.xml"/><Relationship Id="rId1" Type="http://schemas.openxmlformats.org/officeDocument/2006/relationships/slide" Target="slides/slide4.xml"/><Relationship Id="rId6" Type="http://schemas.openxmlformats.org/officeDocument/2006/relationships/slide" Target="slides/slide9.xml"/><Relationship Id="rId5" Type="http://schemas.openxmlformats.org/officeDocument/2006/relationships/slide" Target="slides/slide8.xml"/><Relationship Id="rId4" Type="http://schemas.openxmlformats.org/officeDocument/2006/relationships/slide" Target="slides/slide7.xml"/><Relationship Id="rId9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pt-PT" altLang="pt-BR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PT" altLang="pt-BR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pt-PT" altLang="pt-BR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09B254-4D14-4346-A224-E8FB34B88114}" type="slidenum">
              <a:rPr lang="pt-PT" altLang="pt-BR"/>
              <a:pPr/>
              <a:t>‹#›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3316207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noProof="0" smtClean="0"/>
              <a:t>Click to edit Master text styles</a:t>
            </a:r>
          </a:p>
          <a:p>
            <a:pPr lvl="1"/>
            <a:r>
              <a:rPr lang="en-US" altLang="pt-BR" noProof="0" smtClean="0"/>
              <a:t>Second level</a:t>
            </a:r>
          </a:p>
          <a:p>
            <a:pPr lvl="2"/>
            <a:r>
              <a:rPr lang="en-US" altLang="pt-BR" noProof="0" smtClean="0"/>
              <a:t>Third level</a:t>
            </a:r>
          </a:p>
          <a:p>
            <a:pPr lvl="3"/>
            <a:r>
              <a:rPr lang="en-US" altLang="pt-BR" noProof="0" smtClean="0"/>
              <a:t>Fourth level</a:t>
            </a:r>
          </a:p>
          <a:p>
            <a:pPr lvl="4"/>
            <a:r>
              <a:rPr lang="en-US" altLang="pt-BR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CF1271-42EF-4BCF-8428-8128763D4FC0}" type="slidenum">
              <a:rPr lang="en-US" altLang="pt-BR"/>
              <a:pPr/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4613230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44700" y="1447800"/>
            <a:ext cx="5486400" cy="11684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pt-BR" noProof="0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2692400"/>
            <a:ext cx="5575300" cy="1651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pt-BR" noProof="0" smtClean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7" t="9680" r="70731" b="84475"/>
          <a:stretch/>
        </p:blipFill>
        <p:spPr>
          <a:xfrm>
            <a:off x="7276808" y="228600"/>
            <a:ext cx="1481787" cy="70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4702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78940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8338" y="371475"/>
            <a:ext cx="2125662" cy="5300663"/>
          </a:xfrm>
        </p:spPr>
        <p:txBody>
          <a:bodyPr vert="eaVert"/>
          <a:lstStyle>
            <a:lvl1pPr>
              <a:defRPr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371475"/>
            <a:ext cx="6224588" cy="5300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944617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371475"/>
            <a:ext cx="6521450" cy="723900"/>
          </a:xfrm>
        </p:spPr>
        <p:txBody>
          <a:bodyPr/>
          <a:lstStyle>
            <a:lvl1pPr>
              <a:defRPr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1350" y="1152525"/>
            <a:ext cx="4175125" cy="21828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B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41350" y="3487738"/>
            <a:ext cx="4175125" cy="218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968875" y="1152525"/>
            <a:ext cx="4175125" cy="451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354654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09345-6F65-4A94-B4C5-3EA002B58048}" type="slidenum">
              <a:rPr lang="en-US" altLang="pt-BR"/>
              <a:pPr>
                <a:defRPr/>
              </a:pPr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143354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371475"/>
            <a:ext cx="6597650" cy="723900"/>
          </a:xfrm>
        </p:spPr>
        <p:txBody>
          <a:bodyPr/>
          <a:lstStyle>
            <a:lvl1pPr>
              <a:defRPr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046930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051715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152525"/>
            <a:ext cx="4175125" cy="451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8875" y="1152525"/>
            <a:ext cx="4175125" cy="451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247172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6532562" cy="701675"/>
          </a:xfrm>
        </p:spPr>
        <p:txBody>
          <a:bodyPr/>
          <a:lstStyle>
            <a:lvl1pPr>
              <a:defRPr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71712"/>
            <a:ext cx="3868737" cy="3976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8512" y="1447800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08512" y="2271712"/>
            <a:ext cx="3887788" cy="3976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201491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781191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546954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175378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452518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41350" y="371475"/>
            <a:ext cx="6521450" cy="723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1350" y="1152525"/>
            <a:ext cx="8502650" cy="451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text styles</a:t>
            </a:r>
          </a:p>
          <a:p>
            <a:pPr lvl="1"/>
            <a:r>
              <a:rPr lang="en-US" altLang="pt-BR" smtClean="0"/>
              <a:t>Second level</a:t>
            </a:r>
          </a:p>
          <a:p>
            <a:pPr lvl="2"/>
            <a:r>
              <a:rPr lang="en-US" altLang="pt-BR" smtClean="0"/>
              <a:t>Third level</a:t>
            </a:r>
          </a:p>
          <a:p>
            <a:pPr lvl="3"/>
            <a:r>
              <a:rPr lang="en-US" altLang="pt-BR" smtClean="0"/>
              <a:t>Fourth level</a:t>
            </a:r>
          </a:p>
          <a:p>
            <a:pPr lvl="4"/>
            <a:r>
              <a:rPr lang="en-US" altLang="pt-BR" smtClean="0"/>
              <a:t>Fifth level</a:t>
            </a:r>
          </a:p>
        </p:txBody>
      </p:sp>
      <p:sp>
        <p:nvSpPr>
          <p:cNvPr id="1028" name="Line 5"/>
          <p:cNvSpPr>
            <a:spLocks noChangeShapeType="1"/>
          </p:cNvSpPr>
          <p:nvPr/>
        </p:nvSpPr>
        <p:spPr bwMode="auto">
          <a:xfrm flipV="1">
            <a:off x="469900" y="0"/>
            <a:ext cx="0" cy="6057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29" name="Line 6"/>
          <p:cNvSpPr>
            <a:spLocks noChangeShapeType="1"/>
          </p:cNvSpPr>
          <p:nvPr/>
        </p:nvSpPr>
        <p:spPr bwMode="auto">
          <a:xfrm>
            <a:off x="0" y="1087438"/>
            <a:ext cx="8724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7" t="9680" r="70731" b="84475"/>
          <a:stretch/>
        </p:blipFill>
        <p:spPr>
          <a:xfrm>
            <a:off x="7276808" y="228600"/>
            <a:ext cx="1481787" cy="7077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ransition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0" kern="1200">
          <a:solidFill>
            <a:srgbClr val="000000"/>
          </a:solidFill>
          <a:effectLst/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Char char="•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Char char="–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Char char="•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3pPr>
      <a:lvl4pPr marL="1485900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Char char="–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4pPr>
      <a:lvl5pPr marL="2070100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Char char="»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57"/>
          <a:stretch/>
        </p:blipFill>
        <p:spPr>
          <a:xfrm>
            <a:off x="0" y="-1"/>
            <a:ext cx="9144000" cy="2755901"/>
          </a:xfrm>
          <a:prstGeom prst="rect">
            <a:avLst/>
          </a:prstGeom>
        </p:spPr>
      </p:pic>
      <p:sp>
        <p:nvSpPr>
          <p:cNvPr id="1638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914400" y="2590800"/>
            <a:ext cx="7315200" cy="838200"/>
          </a:xfrm>
        </p:spPr>
        <p:txBody>
          <a:bodyPr/>
          <a:lstStyle/>
          <a:p>
            <a:pPr algn="ctr"/>
            <a:r>
              <a:rPr lang="en-US" altLang="pt-BR" sz="2500" i="0" dirty="0" err="1" smtClean="0">
                <a:solidFill>
                  <a:srgbClr val="CC3300"/>
                </a:solidFill>
                <a:effectLst/>
              </a:rPr>
              <a:t>Projeto</a:t>
            </a:r>
            <a:r>
              <a:rPr lang="en-US" altLang="pt-BR" sz="2500" i="0" dirty="0" smtClean="0">
                <a:solidFill>
                  <a:srgbClr val="CC3300"/>
                </a:solidFill>
                <a:effectLst/>
              </a:rPr>
              <a:t> </a:t>
            </a:r>
            <a:r>
              <a:rPr lang="en-US" altLang="pt-BR" sz="2500" i="0" dirty="0" err="1" smtClean="0">
                <a:solidFill>
                  <a:srgbClr val="CC3300"/>
                </a:solidFill>
                <a:effectLst/>
              </a:rPr>
              <a:t>Demonstrativo</a:t>
            </a:r>
            <a:r>
              <a:rPr lang="en-US" altLang="pt-BR" sz="2500" i="0" dirty="0" smtClean="0">
                <a:solidFill>
                  <a:srgbClr val="CC3300"/>
                </a:solidFill>
                <a:effectLst/>
              </a:rPr>
              <a:t> para o </a:t>
            </a:r>
            <a:r>
              <a:rPr lang="en-US" altLang="pt-BR" sz="2500" i="0" dirty="0" err="1" smtClean="0">
                <a:solidFill>
                  <a:srgbClr val="CC3300"/>
                </a:solidFill>
                <a:effectLst/>
              </a:rPr>
              <a:t>Gerenciamento</a:t>
            </a:r>
            <a:r>
              <a:rPr lang="en-US" altLang="pt-BR" sz="2500" i="0" dirty="0" smtClean="0">
                <a:solidFill>
                  <a:srgbClr val="CC3300"/>
                </a:solidFill>
                <a:effectLst/>
              </a:rPr>
              <a:t> </a:t>
            </a:r>
            <a:r>
              <a:rPr lang="en-US" altLang="pt-BR" sz="2500" i="0" dirty="0" err="1" smtClean="0">
                <a:solidFill>
                  <a:srgbClr val="CC3300"/>
                </a:solidFill>
                <a:effectLst/>
              </a:rPr>
              <a:t>Integrado</a:t>
            </a:r>
            <a:r>
              <a:rPr lang="en-US" altLang="pt-BR" sz="2500" i="0" dirty="0" smtClean="0">
                <a:solidFill>
                  <a:srgbClr val="CC3300"/>
                </a:solidFill>
                <a:effectLst/>
              </a:rPr>
              <a:t> no </a:t>
            </a:r>
            <a:r>
              <a:rPr lang="en-US" altLang="pt-BR" sz="2500" i="0" dirty="0" err="1" smtClean="0">
                <a:solidFill>
                  <a:srgbClr val="CC3300"/>
                </a:solidFill>
                <a:effectLst/>
              </a:rPr>
              <a:t>Setor</a:t>
            </a:r>
            <a:r>
              <a:rPr lang="en-US" altLang="pt-BR" sz="2500" i="0" dirty="0" smtClean="0">
                <a:solidFill>
                  <a:srgbClr val="CC3300"/>
                </a:solidFill>
                <a:effectLst/>
              </a:rPr>
              <a:t> de Chillers</a:t>
            </a:r>
          </a:p>
        </p:txBody>
      </p:sp>
      <p:sp>
        <p:nvSpPr>
          <p:cNvPr id="6" name="Rectangle 1026"/>
          <p:cNvSpPr txBox="1">
            <a:spLocks noChangeArrowheads="1"/>
          </p:cNvSpPr>
          <p:nvPr/>
        </p:nvSpPr>
        <p:spPr bwMode="auto">
          <a:xfrm>
            <a:off x="704760" y="3657600"/>
            <a:ext cx="807348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pt-BR" sz="2900" i="0" dirty="0" err="1" smtClean="0">
                <a:solidFill>
                  <a:srgbClr val="CC3300"/>
                </a:solidFill>
                <a:effectLst/>
              </a:rPr>
              <a:t>Comparações</a:t>
            </a:r>
            <a:r>
              <a:rPr lang="en-US" altLang="pt-BR" sz="2900" i="0" dirty="0" smtClean="0">
                <a:solidFill>
                  <a:srgbClr val="CC3300"/>
                </a:solidFill>
                <a:effectLst/>
              </a:rPr>
              <a:t> entre </a:t>
            </a:r>
            <a:r>
              <a:rPr lang="en-US" altLang="pt-BR" sz="2900" i="0" dirty="0" err="1" smtClean="0">
                <a:solidFill>
                  <a:srgbClr val="CC3300"/>
                </a:solidFill>
                <a:effectLst/>
              </a:rPr>
              <a:t>Sistemas</a:t>
            </a:r>
            <a:r>
              <a:rPr lang="en-US" altLang="pt-BR" sz="2900" i="0" dirty="0" smtClean="0">
                <a:solidFill>
                  <a:srgbClr val="CC3300"/>
                </a:solidFill>
                <a:effectLst/>
              </a:rPr>
              <a:t> de </a:t>
            </a:r>
            <a:r>
              <a:rPr lang="en-US" altLang="pt-BR" sz="2900" i="0" dirty="0" err="1" smtClean="0">
                <a:solidFill>
                  <a:srgbClr val="CC3300"/>
                </a:solidFill>
                <a:effectLst/>
              </a:rPr>
              <a:t>Água</a:t>
            </a:r>
            <a:r>
              <a:rPr lang="en-US" altLang="pt-BR" sz="2900" i="0" dirty="0" smtClean="0">
                <a:solidFill>
                  <a:srgbClr val="CC3300"/>
                </a:solidFill>
                <a:effectLst/>
              </a:rPr>
              <a:t> Gelada e Outros </a:t>
            </a:r>
            <a:r>
              <a:rPr lang="en-US" altLang="pt-BR" sz="2900" i="0" dirty="0" err="1" smtClean="0">
                <a:solidFill>
                  <a:srgbClr val="CC3300"/>
                </a:solidFill>
                <a:effectLst/>
              </a:rPr>
              <a:t>Sistemas</a:t>
            </a:r>
            <a:endParaRPr lang="en-US" altLang="pt-BR" sz="2900" i="0" dirty="0" smtClean="0">
              <a:solidFill>
                <a:srgbClr val="CC3300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96" r="82842" b="3333"/>
          <a:stretch/>
        </p:blipFill>
        <p:spPr>
          <a:xfrm>
            <a:off x="951646" y="5753100"/>
            <a:ext cx="992308" cy="850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7" t="84074" r="61035" b="1666"/>
          <a:stretch/>
        </p:blipFill>
        <p:spPr>
          <a:xfrm>
            <a:off x="3816606" y="5775325"/>
            <a:ext cx="825500" cy="977900"/>
          </a:xfrm>
          <a:prstGeom prst="rect">
            <a:avLst/>
          </a:prstGeom>
        </p:spPr>
      </p:pic>
      <p:sp>
        <p:nvSpPr>
          <p:cNvPr id="11" name="Rectangle 1026"/>
          <p:cNvSpPr txBox="1">
            <a:spLocks noChangeArrowheads="1"/>
          </p:cNvSpPr>
          <p:nvPr/>
        </p:nvSpPr>
        <p:spPr bwMode="auto">
          <a:xfrm>
            <a:off x="685800" y="5499098"/>
            <a:ext cx="1524000" cy="25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pt-BR" sz="1200" b="0" i="0" dirty="0" err="1" smtClean="0">
                <a:solidFill>
                  <a:srgbClr val="CC3300"/>
                </a:solidFill>
                <a:effectLst/>
              </a:rPr>
              <a:t>Execução</a:t>
            </a:r>
            <a:endParaRPr lang="en-US" altLang="pt-BR" sz="1200" b="0" i="0" dirty="0" smtClean="0">
              <a:solidFill>
                <a:srgbClr val="CC3300"/>
              </a:solidFill>
              <a:effectLst/>
            </a:endParaRPr>
          </a:p>
        </p:txBody>
      </p:sp>
      <p:sp>
        <p:nvSpPr>
          <p:cNvPr id="12" name="Rectangle 1026"/>
          <p:cNvSpPr txBox="1">
            <a:spLocks noChangeArrowheads="1"/>
          </p:cNvSpPr>
          <p:nvPr/>
        </p:nvSpPr>
        <p:spPr bwMode="auto">
          <a:xfrm>
            <a:off x="3359150" y="5499099"/>
            <a:ext cx="1740412" cy="25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pt-BR" sz="1200" b="0" i="0" dirty="0" err="1" smtClean="0">
                <a:solidFill>
                  <a:srgbClr val="CC3300"/>
                </a:solidFill>
                <a:effectLst/>
              </a:rPr>
              <a:t>Implementação</a:t>
            </a:r>
            <a:endParaRPr lang="en-US" altLang="pt-BR" sz="1200" b="0" i="0" dirty="0" smtClean="0">
              <a:solidFill>
                <a:srgbClr val="CC3300"/>
              </a:solidFill>
              <a:effectLst/>
            </a:endParaRPr>
          </a:p>
        </p:txBody>
      </p:sp>
      <p:sp>
        <p:nvSpPr>
          <p:cNvPr id="13" name="Rectangle 1026"/>
          <p:cNvSpPr txBox="1">
            <a:spLocks noChangeArrowheads="1"/>
          </p:cNvSpPr>
          <p:nvPr/>
        </p:nvSpPr>
        <p:spPr bwMode="auto">
          <a:xfrm>
            <a:off x="6530438" y="5481244"/>
            <a:ext cx="1740412" cy="25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pt-BR" sz="1200" b="0" i="0" dirty="0" err="1" smtClean="0">
                <a:solidFill>
                  <a:srgbClr val="CC3300"/>
                </a:solidFill>
                <a:effectLst/>
              </a:rPr>
              <a:t>Realização</a:t>
            </a:r>
            <a:endParaRPr lang="en-US" altLang="pt-BR" sz="1200" b="0" i="0" dirty="0" smtClean="0">
              <a:solidFill>
                <a:srgbClr val="CC3300"/>
              </a:solidFill>
              <a:effectLst/>
            </a:endParaRPr>
          </a:p>
        </p:txBody>
      </p:sp>
      <p:sp>
        <p:nvSpPr>
          <p:cNvPr id="14" name="Rectangle 1026"/>
          <p:cNvSpPr txBox="1">
            <a:spLocks noChangeArrowheads="1"/>
          </p:cNvSpPr>
          <p:nvPr/>
        </p:nvSpPr>
        <p:spPr bwMode="auto">
          <a:xfrm>
            <a:off x="928687" y="4876800"/>
            <a:ext cx="7315200" cy="46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i="0" kern="120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pt-BR" sz="1700" dirty="0" smtClean="0">
                <a:solidFill>
                  <a:srgbClr val="CC3300"/>
                </a:solidFill>
              </a:rPr>
              <a:t>Leonilton Tomaz Cleto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825" y="5735245"/>
            <a:ext cx="3269765" cy="868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58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6912768" cy="838200"/>
          </a:xfrm>
        </p:spPr>
        <p:txBody>
          <a:bodyPr/>
          <a:lstStyle/>
          <a:p>
            <a:r>
              <a:rPr lang="en-US" sz="3100" b="0" dirty="0" err="1" smtClean="0">
                <a:solidFill>
                  <a:schemeClr val="tx1"/>
                </a:solidFill>
              </a:rPr>
              <a:t>Sistemas</a:t>
            </a:r>
            <a:r>
              <a:rPr lang="en-US" sz="3100" b="0" dirty="0" smtClean="0">
                <a:solidFill>
                  <a:schemeClr val="tx1"/>
                </a:solidFill>
              </a:rPr>
              <a:t> de </a:t>
            </a:r>
            <a:r>
              <a:rPr lang="en-US" sz="3100" b="0" dirty="0" err="1" smtClean="0">
                <a:solidFill>
                  <a:schemeClr val="tx1"/>
                </a:solidFill>
              </a:rPr>
              <a:t>Ar</a:t>
            </a:r>
            <a:r>
              <a:rPr lang="en-US" sz="3100" b="0" dirty="0" smtClean="0">
                <a:solidFill>
                  <a:schemeClr val="tx1"/>
                </a:solidFill>
              </a:rPr>
              <a:t> </a:t>
            </a:r>
            <a:r>
              <a:rPr lang="en-US" sz="3100" b="0" dirty="0" err="1" smtClean="0">
                <a:solidFill>
                  <a:schemeClr val="tx1"/>
                </a:solidFill>
              </a:rPr>
              <a:t>Condicionado</a:t>
            </a:r>
            <a:r>
              <a:rPr lang="en-US" sz="3100" b="0" dirty="0" smtClean="0">
                <a:solidFill>
                  <a:schemeClr val="tx1"/>
                </a:solidFill>
              </a:rPr>
              <a:t/>
            </a:r>
            <a:br>
              <a:rPr lang="en-US" sz="3100" b="0" dirty="0" smtClean="0">
                <a:solidFill>
                  <a:schemeClr val="tx1"/>
                </a:solidFill>
              </a:rPr>
            </a:br>
            <a:r>
              <a:rPr lang="en-US" sz="3100" b="0" dirty="0" smtClean="0">
                <a:solidFill>
                  <a:schemeClr val="tx1"/>
                </a:solidFill>
              </a:rPr>
              <a:t>VRF x </a:t>
            </a:r>
            <a:r>
              <a:rPr lang="en-US" sz="3100" b="0" dirty="0" err="1" smtClean="0">
                <a:solidFill>
                  <a:schemeClr val="tx1"/>
                </a:solidFill>
              </a:rPr>
              <a:t>Água</a:t>
            </a:r>
            <a:r>
              <a:rPr lang="en-US" sz="3100" b="0" dirty="0" smtClean="0">
                <a:solidFill>
                  <a:schemeClr val="tx1"/>
                </a:solidFill>
              </a:rPr>
              <a:t> Gelada</a:t>
            </a:r>
            <a:endParaRPr lang="en-US" sz="3100" b="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17816"/>
              </p:ext>
            </p:extLst>
          </p:nvPr>
        </p:nvGraphicFramePr>
        <p:xfrm>
          <a:off x="228600" y="1295400"/>
          <a:ext cx="8496945" cy="5382351"/>
        </p:xfrm>
        <a:graphic>
          <a:graphicData uri="http://schemas.openxmlformats.org/drawingml/2006/table">
            <a:tbl>
              <a:tblPr/>
              <a:tblGrid>
                <a:gridCol w="645430"/>
                <a:gridCol w="2250170"/>
                <a:gridCol w="2917766"/>
                <a:gridCol w="2683579"/>
              </a:tblGrid>
              <a:tr h="5436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pt-BR" sz="1600" b="1" dirty="0">
                          <a:latin typeface="Arial"/>
                          <a:ea typeface="Times New Roman"/>
                          <a:cs typeface="Times New Roman"/>
                        </a:rPr>
                        <a:t>Item</a:t>
                      </a: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92" marR="29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pt-BR" sz="1600" b="1" dirty="0">
                          <a:latin typeface="Arial"/>
                          <a:ea typeface="Times New Roman"/>
                          <a:cs typeface="Times New Roman"/>
                        </a:rPr>
                        <a:t>Descrição</a:t>
                      </a: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92" marR="29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pt-BR" sz="1600" b="1" dirty="0">
                          <a:latin typeface="Arial"/>
                          <a:ea typeface="Times New Roman"/>
                          <a:cs typeface="Times New Roman"/>
                        </a:rPr>
                        <a:t>Sistema de Fluxo de Refrigerante Variável </a:t>
                      </a: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92" marR="29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pt-BR" sz="1600" b="1" dirty="0">
                          <a:latin typeface="Arial"/>
                          <a:ea typeface="Times New Roman"/>
                          <a:cs typeface="Times New Roman"/>
                        </a:rPr>
                        <a:t>Sistema de Água Gelada</a:t>
                      </a: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92" marR="29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155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92" marR="29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Conforto Humano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92" marR="29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Parcial com limitado controle da umidade, e distribuição limitada do ar no </a:t>
                      </a:r>
                      <a:r>
                        <a:rPr lang="pt-BR" sz="1400" dirty="0" smtClean="0">
                          <a:latin typeface="Arial"/>
                          <a:ea typeface="Times New Roman"/>
                          <a:cs typeface="Times New Roman"/>
                        </a:rPr>
                        <a:t>ambiente.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en-GB" sz="1400" dirty="0" err="1" smtClean="0">
                          <a:latin typeface="Arial"/>
                          <a:ea typeface="Times New Roman"/>
                          <a:cs typeface="Times New Roman"/>
                        </a:rPr>
                        <a:t>Umidade</a:t>
                      </a:r>
                      <a:r>
                        <a:rPr lang="en-GB" sz="140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400" dirty="0" err="1" smtClean="0">
                          <a:latin typeface="Arial"/>
                          <a:ea typeface="Times New Roman"/>
                          <a:cs typeface="Times New Roman"/>
                        </a:rPr>
                        <a:t>Relativa</a:t>
                      </a:r>
                      <a:r>
                        <a:rPr lang="en-GB" sz="1400" dirty="0" smtClean="0">
                          <a:latin typeface="Arial"/>
                          <a:ea typeface="Times New Roman"/>
                          <a:cs typeface="Times New Roman"/>
                        </a:rPr>
                        <a:t> &gt; 60%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92" marR="29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Atende plenamente desde que projetado de forma completa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92" marR="29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en-GB" sz="1400" dirty="0" smtClean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pt-B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9792" marR="29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en-GB" sz="1400" dirty="0" err="1" smtClean="0">
                          <a:latin typeface="+mn-lt"/>
                          <a:ea typeface="Times New Roman"/>
                          <a:cs typeface="Times New Roman"/>
                        </a:rPr>
                        <a:t>Carga</a:t>
                      </a:r>
                      <a:r>
                        <a:rPr lang="en-GB" sz="140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400" dirty="0" err="1" smtClean="0">
                          <a:latin typeface="+mn-lt"/>
                          <a:ea typeface="Times New Roman"/>
                          <a:cs typeface="Times New Roman"/>
                        </a:rPr>
                        <a:t>Térmica</a:t>
                      </a:r>
                      <a:endParaRPr lang="pt-B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9792" marR="29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en-GB" sz="1400" dirty="0" err="1" smtClean="0">
                          <a:latin typeface="+mn-lt"/>
                          <a:ea typeface="Times New Roman"/>
                          <a:cs typeface="Times New Roman"/>
                        </a:rPr>
                        <a:t>Cerca</a:t>
                      </a:r>
                      <a:r>
                        <a:rPr lang="en-GB" sz="1400" dirty="0" smtClean="0">
                          <a:latin typeface="+mn-lt"/>
                          <a:ea typeface="Times New Roman"/>
                          <a:cs typeface="Times New Roman"/>
                        </a:rPr>
                        <a:t> de 15% </a:t>
                      </a:r>
                      <a:r>
                        <a:rPr lang="en-GB" sz="1400" dirty="0" err="1" smtClean="0">
                          <a:latin typeface="+mn-lt"/>
                          <a:ea typeface="Times New Roman"/>
                          <a:cs typeface="Times New Roman"/>
                        </a:rPr>
                        <a:t>menor</a:t>
                      </a:r>
                      <a:r>
                        <a:rPr lang="en-GB" sz="140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400" dirty="0" err="1" smtClean="0">
                          <a:latin typeface="+mn-lt"/>
                          <a:ea typeface="Times New Roman"/>
                          <a:cs typeface="Times New Roman"/>
                        </a:rPr>
                        <a:t>porque</a:t>
                      </a:r>
                      <a:r>
                        <a:rPr lang="en-GB" sz="140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400" dirty="0" err="1" smtClean="0">
                          <a:latin typeface="+mn-lt"/>
                          <a:ea typeface="Times New Roman"/>
                          <a:cs typeface="Times New Roman"/>
                        </a:rPr>
                        <a:t>não</a:t>
                      </a:r>
                      <a:r>
                        <a:rPr lang="en-GB" sz="140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400" dirty="0" err="1" smtClean="0">
                          <a:latin typeface="+mn-lt"/>
                          <a:ea typeface="Times New Roman"/>
                          <a:cs typeface="Times New Roman"/>
                        </a:rPr>
                        <a:t>atende</a:t>
                      </a:r>
                      <a:r>
                        <a:rPr lang="en-GB" sz="140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400" dirty="0" err="1" smtClean="0">
                          <a:latin typeface="+mn-lt"/>
                          <a:ea typeface="Times New Roman"/>
                          <a:cs typeface="Times New Roman"/>
                        </a:rPr>
                        <a:t>os</a:t>
                      </a:r>
                      <a:r>
                        <a:rPr lang="en-GB" sz="140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400" dirty="0" err="1" smtClean="0">
                          <a:latin typeface="+mn-lt"/>
                          <a:ea typeface="Times New Roman"/>
                          <a:cs typeface="Times New Roman"/>
                        </a:rPr>
                        <a:t>requisitos</a:t>
                      </a:r>
                      <a:r>
                        <a:rPr lang="en-GB" sz="1400" dirty="0" smtClean="0">
                          <a:latin typeface="+mn-lt"/>
                          <a:ea typeface="Times New Roman"/>
                          <a:cs typeface="Times New Roman"/>
                        </a:rPr>
                        <a:t> de </a:t>
                      </a:r>
                      <a:r>
                        <a:rPr lang="en-GB" sz="1400" dirty="0" err="1" smtClean="0">
                          <a:latin typeface="+mn-lt"/>
                          <a:ea typeface="Times New Roman"/>
                          <a:cs typeface="Times New Roman"/>
                        </a:rPr>
                        <a:t>umidade</a:t>
                      </a:r>
                      <a:r>
                        <a:rPr lang="en-GB" sz="140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400" dirty="0" err="1" smtClean="0">
                          <a:latin typeface="+mn-lt"/>
                          <a:ea typeface="Times New Roman"/>
                          <a:cs typeface="Times New Roman"/>
                        </a:rPr>
                        <a:t>relativa</a:t>
                      </a:r>
                      <a:r>
                        <a:rPr lang="en-GB" sz="1400" dirty="0" smtClean="0"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endParaRPr lang="pt-B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9792" marR="29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06065" algn="ctr"/>
                          <a:tab pos="5612130" algn="r"/>
                          <a:tab pos="449580" algn="l"/>
                        </a:tabLst>
                        <a:defRPr/>
                      </a:pPr>
                      <a:r>
                        <a:rPr lang="pt-BR" sz="1400" dirty="0" smtClean="0">
                          <a:latin typeface="+mn-lt"/>
                          <a:ea typeface="Times New Roman"/>
                          <a:cs typeface="Times New Roman"/>
                        </a:rPr>
                        <a:t>Atende plenamente desde que projetado de forma completa</a:t>
                      </a:r>
                      <a:endParaRPr lang="pt-BR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92" marR="29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en-US" sz="1400" dirty="0" smtClean="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92" marR="29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Processos de resfriamento, aquecimento, umidificação e desumidificação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92" marR="29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De difícil aplicação, devendo ser analisado caso a caso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92" marR="29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Atende plenamente desde que projetado de forma completa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92" marR="29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en-US" sz="1400" dirty="0" smtClean="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92" marR="29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Qualidade Interna do Ar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92" marR="29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Parcial - necessita de um sistema dedicado de ar externo </a:t>
                      </a:r>
                      <a:r>
                        <a:rPr lang="pt-BR" sz="1400" dirty="0" smtClean="0">
                          <a:latin typeface="Arial"/>
                          <a:ea typeface="Times New Roman"/>
                          <a:cs typeface="Times New Roman"/>
                        </a:rPr>
                        <a:t>com resfriamento e desumidificação, filtragem e </a:t>
                      </a: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distribuição </a:t>
                      </a:r>
                      <a:r>
                        <a:rPr lang="pt-BR" sz="1400" dirty="0" smtClean="0">
                          <a:latin typeface="Arial"/>
                          <a:ea typeface="Times New Roman"/>
                          <a:cs typeface="Times New Roman"/>
                        </a:rPr>
                        <a:t>nos pavimentos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92" marR="29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Atende plenamente desde que projetado de forma completa.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Sistemas dedicados de ar externo são sempre recomendáveis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92" marR="29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31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en-US" sz="1400" dirty="0" smtClean="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92" marR="29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Custo Inicial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92" marR="29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en-GB" sz="1400" dirty="0" smtClean="0">
                          <a:latin typeface="Arial"/>
                          <a:ea typeface="Times New Roman"/>
                          <a:cs typeface="Times New Roman"/>
                        </a:rPr>
                        <a:t>10%</a:t>
                      </a:r>
                      <a:r>
                        <a:rPr lang="en-GB" sz="14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a 15% </a:t>
                      </a:r>
                      <a:r>
                        <a:rPr lang="en-GB" sz="1400" baseline="0" dirty="0" err="1" smtClean="0">
                          <a:latin typeface="Arial"/>
                          <a:ea typeface="Times New Roman"/>
                          <a:cs typeface="Times New Roman"/>
                        </a:rPr>
                        <a:t>mais</a:t>
                      </a:r>
                      <a:r>
                        <a:rPr lang="en-GB" sz="14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400" baseline="0" dirty="0" err="1" smtClean="0">
                          <a:latin typeface="Arial"/>
                          <a:ea typeface="Times New Roman"/>
                          <a:cs typeface="Times New Roman"/>
                        </a:rPr>
                        <a:t>caro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92" marR="29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92" marR="29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8163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157864" cy="936104"/>
          </a:xfrm>
        </p:spPr>
        <p:txBody>
          <a:bodyPr/>
          <a:lstStyle/>
          <a:p>
            <a:r>
              <a:rPr lang="en-US" sz="3100" b="0" dirty="0" err="1" smtClean="0">
                <a:solidFill>
                  <a:schemeClr val="tx1"/>
                </a:solidFill>
              </a:rPr>
              <a:t>Sistemas</a:t>
            </a:r>
            <a:r>
              <a:rPr lang="en-US" sz="3100" b="0" dirty="0" smtClean="0">
                <a:solidFill>
                  <a:schemeClr val="tx1"/>
                </a:solidFill>
              </a:rPr>
              <a:t> de </a:t>
            </a:r>
            <a:r>
              <a:rPr lang="en-US" sz="3100" b="0" dirty="0" err="1" smtClean="0">
                <a:solidFill>
                  <a:schemeClr val="tx1"/>
                </a:solidFill>
              </a:rPr>
              <a:t>Ar</a:t>
            </a:r>
            <a:r>
              <a:rPr lang="en-US" sz="3100" b="0" dirty="0" smtClean="0">
                <a:solidFill>
                  <a:schemeClr val="tx1"/>
                </a:solidFill>
              </a:rPr>
              <a:t> </a:t>
            </a:r>
            <a:r>
              <a:rPr lang="en-US" sz="3100" b="0" dirty="0" err="1" smtClean="0">
                <a:solidFill>
                  <a:schemeClr val="tx1"/>
                </a:solidFill>
              </a:rPr>
              <a:t>Condicionado</a:t>
            </a:r>
            <a:r>
              <a:rPr lang="en-US" sz="3100" b="0" dirty="0" smtClean="0">
                <a:solidFill>
                  <a:schemeClr val="tx1"/>
                </a:solidFill>
              </a:rPr>
              <a:t/>
            </a:r>
            <a:br>
              <a:rPr lang="en-US" sz="3100" b="0" dirty="0" smtClean="0">
                <a:solidFill>
                  <a:schemeClr val="tx1"/>
                </a:solidFill>
              </a:rPr>
            </a:br>
            <a:r>
              <a:rPr lang="en-US" sz="3100" b="0" dirty="0" smtClean="0">
                <a:solidFill>
                  <a:schemeClr val="tx1"/>
                </a:solidFill>
              </a:rPr>
              <a:t>VRF x </a:t>
            </a:r>
            <a:r>
              <a:rPr lang="en-US" sz="3100" b="0" dirty="0" err="1" smtClean="0">
                <a:solidFill>
                  <a:schemeClr val="tx1"/>
                </a:solidFill>
              </a:rPr>
              <a:t>Água</a:t>
            </a:r>
            <a:r>
              <a:rPr lang="en-US" sz="3100" b="0" dirty="0" smtClean="0">
                <a:solidFill>
                  <a:schemeClr val="tx1"/>
                </a:solidFill>
              </a:rPr>
              <a:t> Gelada</a:t>
            </a:r>
            <a:endParaRPr lang="en-US" sz="3100" b="0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827219"/>
              </p:ext>
            </p:extLst>
          </p:nvPr>
        </p:nvGraphicFramePr>
        <p:xfrm>
          <a:off x="533400" y="1371600"/>
          <a:ext cx="7920880" cy="5250135"/>
        </p:xfrm>
        <a:graphic>
          <a:graphicData uri="http://schemas.openxmlformats.org/drawingml/2006/table">
            <a:tbl>
              <a:tblPr/>
              <a:tblGrid>
                <a:gridCol w="601671"/>
                <a:gridCol w="2173916"/>
                <a:gridCol w="2643655"/>
                <a:gridCol w="2501638"/>
              </a:tblGrid>
              <a:tr h="615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pt-BR" sz="1600" b="1" dirty="0">
                          <a:latin typeface="Arial"/>
                          <a:ea typeface="Times New Roman"/>
                          <a:cs typeface="Times New Roman"/>
                        </a:rPr>
                        <a:t>Item</a:t>
                      </a: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416" marR="32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pt-BR" sz="1600" b="1" dirty="0">
                          <a:latin typeface="Arial"/>
                          <a:ea typeface="Times New Roman"/>
                          <a:cs typeface="Times New Roman"/>
                        </a:rPr>
                        <a:t>Descrição</a:t>
                      </a: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416" marR="32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pt-BR" sz="1600" b="1" dirty="0">
                          <a:latin typeface="Arial"/>
                          <a:ea typeface="Times New Roman"/>
                          <a:cs typeface="Times New Roman"/>
                        </a:rPr>
                        <a:t>Sistema de Fluxo de Refrigerante Variável </a:t>
                      </a: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416" marR="32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pt-BR" sz="1600" b="1" dirty="0">
                          <a:latin typeface="Arial"/>
                          <a:ea typeface="Times New Roman"/>
                          <a:cs typeface="Times New Roman"/>
                        </a:rPr>
                        <a:t>Sistema de Água Gelada</a:t>
                      </a: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416" marR="32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353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en-GB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92" marR="29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Custo Operacional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92" marR="29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Melhor para condensação a água com </a:t>
                      </a:r>
                      <a:r>
                        <a:rPr lang="pt-BR" sz="1400" dirty="0" smtClean="0">
                          <a:latin typeface="Arial"/>
                          <a:ea typeface="Times New Roman"/>
                          <a:cs typeface="Times New Roman"/>
                        </a:rPr>
                        <a:t>1.00 kW/ton </a:t>
                      </a: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e pior para condensação a ar com </a:t>
                      </a:r>
                      <a:r>
                        <a:rPr lang="pt-BR" sz="1400" dirty="0" smtClean="0">
                          <a:latin typeface="Arial"/>
                          <a:ea typeface="Times New Roman"/>
                          <a:cs typeface="Times New Roman"/>
                        </a:rPr>
                        <a:t>1.25 kW/ton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92" marR="29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pt-BR" sz="1400" dirty="0" smtClean="0">
                          <a:latin typeface="Arial"/>
                          <a:ea typeface="Times New Roman"/>
                          <a:cs typeface="Times New Roman"/>
                        </a:rPr>
                        <a:t>0.75 kW/ton </a:t>
                      </a: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a 0.95 </a:t>
                      </a:r>
                      <a:r>
                        <a:rPr lang="pt-BR" sz="1400" dirty="0" smtClean="0">
                          <a:latin typeface="Arial"/>
                          <a:ea typeface="Times New Roman"/>
                          <a:cs typeface="Times New Roman"/>
                        </a:rPr>
                        <a:t>kW/ton </a:t>
                      </a: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(Centrífuga + Bombas + Torres + </a:t>
                      </a:r>
                      <a:r>
                        <a:rPr lang="pt-BR" sz="1400" dirty="0" err="1">
                          <a:latin typeface="Arial"/>
                          <a:ea typeface="Times New Roman"/>
                          <a:cs typeface="Times New Roman"/>
                        </a:rPr>
                        <a:t>Fan-Coils</a:t>
                      </a: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792" marR="297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353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en-US" sz="1400" dirty="0" smtClean="0"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416" marR="32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Capacidade de refrigeração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416" marR="32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Bom desempenho para distâncias de até 100 m. Acima de 100 m a redução de capacidade é significativa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416" marR="32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Distância são vencidas no projeto da tubulação e seleção da bomba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416" marR="32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08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en-US" sz="1400" dirty="0" smtClean="0"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416" marR="32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Aumento da capacidade de refrigeração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416" marR="32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Não é simples. Poderá ser necessário novas linhas e acréscimo de equipamentos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416" marR="32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Fácil de ser atingido com a nova seleção da serpentina e da válvula de controle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416" marR="32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4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en-GB" sz="1400" dirty="0" smtClean="0"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416" marR="32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Operação em carga parcial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416" marR="32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Bom desempenho e controle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416" marR="32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Bom desempenho e controle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416" marR="32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64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en-US" sz="1400" dirty="0" smtClean="0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416" marR="32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Controle dos custos operacionais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416" marR="32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Excelente controle, permitindo uma redução do custo de operação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416" marR="32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Controle limitado sobre a CAG. Controle somente do Condicionador da própria sala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416" marR="32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580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6768752" cy="936104"/>
          </a:xfrm>
        </p:spPr>
        <p:txBody>
          <a:bodyPr/>
          <a:lstStyle/>
          <a:p>
            <a:r>
              <a:rPr lang="en-US" sz="3100" b="0" dirty="0" err="1" smtClean="0">
                <a:solidFill>
                  <a:schemeClr val="tx1"/>
                </a:solidFill>
              </a:rPr>
              <a:t>Sistemas</a:t>
            </a:r>
            <a:r>
              <a:rPr lang="en-US" sz="3100" b="0" dirty="0" smtClean="0">
                <a:solidFill>
                  <a:schemeClr val="tx1"/>
                </a:solidFill>
              </a:rPr>
              <a:t> de </a:t>
            </a:r>
            <a:r>
              <a:rPr lang="en-US" sz="3100" b="0" dirty="0" err="1" smtClean="0">
                <a:solidFill>
                  <a:schemeClr val="tx1"/>
                </a:solidFill>
              </a:rPr>
              <a:t>Ar</a:t>
            </a:r>
            <a:r>
              <a:rPr lang="en-US" sz="3100" b="0" dirty="0" smtClean="0">
                <a:solidFill>
                  <a:schemeClr val="tx1"/>
                </a:solidFill>
              </a:rPr>
              <a:t> </a:t>
            </a:r>
            <a:r>
              <a:rPr lang="en-US" sz="3100" b="0" dirty="0" err="1" smtClean="0">
                <a:solidFill>
                  <a:schemeClr val="tx1"/>
                </a:solidFill>
              </a:rPr>
              <a:t>Condicionado</a:t>
            </a:r>
            <a:r>
              <a:rPr lang="en-US" sz="3100" b="0" dirty="0" smtClean="0">
                <a:solidFill>
                  <a:schemeClr val="tx1"/>
                </a:solidFill>
              </a:rPr>
              <a:t/>
            </a:r>
            <a:br>
              <a:rPr lang="en-US" sz="3100" b="0" dirty="0" smtClean="0">
                <a:solidFill>
                  <a:schemeClr val="tx1"/>
                </a:solidFill>
              </a:rPr>
            </a:br>
            <a:r>
              <a:rPr lang="en-US" sz="3100" b="0" dirty="0" smtClean="0">
                <a:solidFill>
                  <a:schemeClr val="tx1"/>
                </a:solidFill>
              </a:rPr>
              <a:t>VRF x </a:t>
            </a:r>
            <a:r>
              <a:rPr lang="en-US" sz="3100" b="0" dirty="0" err="1" smtClean="0">
                <a:solidFill>
                  <a:schemeClr val="tx1"/>
                </a:solidFill>
              </a:rPr>
              <a:t>Água</a:t>
            </a:r>
            <a:r>
              <a:rPr lang="en-US" sz="3100" b="0" dirty="0" smtClean="0">
                <a:solidFill>
                  <a:schemeClr val="tx1"/>
                </a:solidFill>
              </a:rPr>
              <a:t> Gelada</a:t>
            </a:r>
            <a:endParaRPr lang="en-US" sz="3100" b="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649148"/>
              </p:ext>
            </p:extLst>
          </p:nvPr>
        </p:nvGraphicFramePr>
        <p:xfrm>
          <a:off x="609600" y="1295400"/>
          <a:ext cx="8309344" cy="5337025"/>
        </p:xfrm>
        <a:graphic>
          <a:graphicData uri="http://schemas.openxmlformats.org/drawingml/2006/table">
            <a:tbl>
              <a:tblPr/>
              <a:tblGrid>
                <a:gridCol w="623552"/>
                <a:gridCol w="2353381"/>
                <a:gridCol w="2739795"/>
                <a:gridCol w="2592616"/>
              </a:tblGrid>
              <a:tr h="6389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pt-BR" sz="1600" b="1" dirty="0">
                          <a:latin typeface="Arial"/>
                          <a:ea typeface="Times New Roman"/>
                          <a:cs typeface="Times New Roman"/>
                        </a:rPr>
                        <a:t>Item</a:t>
                      </a: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759" marR="31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pt-BR" sz="1600" b="1" dirty="0">
                          <a:latin typeface="Arial"/>
                          <a:ea typeface="Times New Roman"/>
                          <a:cs typeface="Times New Roman"/>
                        </a:rPr>
                        <a:t>Descrição</a:t>
                      </a: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759" marR="31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pt-BR" sz="1600" b="1" dirty="0">
                          <a:latin typeface="Arial"/>
                          <a:ea typeface="Times New Roman"/>
                          <a:cs typeface="Times New Roman"/>
                        </a:rPr>
                        <a:t>Sistema de Fluxo de Refrigerante Variável </a:t>
                      </a: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759" marR="31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pt-BR" sz="1600" b="1" dirty="0">
                          <a:latin typeface="Arial"/>
                          <a:ea typeface="Times New Roman"/>
                          <a:cs typeface="Times New Roman"/>
                        </a:rPr>
                        <a:t>Sistema de Água Gelada</a:t>
                      </a: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759" marR="31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6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en-US" sz="1400" dirty="0" smtClean="0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416" marR="32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Compatibilidade com Normas e Recomendações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416" marR="32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Parcial. O projeto deverá ser feito considerando as restrições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416" marR="32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Totalmente compatível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416" marR="32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6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pt-BR" sz="1400" dirty="0" smtClean="0"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759" marR="31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Gerenciamento do refrigerante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759" marR="31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Parcial. O projeto deverá ser feito considerando as restrições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759" marR="31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Simples de ser feito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759" marR="31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en-GB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</a:t>
                      </a:r>
                      <a:endParaRPr lang="pt-BR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759" marR="31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en-GB" sz="14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Carga</a:t>
                      </a:r>
                      <a:r>
                        <a:rPr lang="en-GB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de </a:t>
                      </a:r>
                      <a:r>
                        <a:rPr lang="en-GB" sz="14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Refrigerante</a:t>
                      </a:r>
                      <a:endParaRPr lang="pt-BR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759" marR="31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en-GB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a 15 </a:t>
                      </a:r>
                      <a:r>
                        <a:rPr lang="en-GB" sz="14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vezes</a:t>
                      </a:r>
                      <a:r>
                        <a:rPr lang="en-GB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GB" sz="14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maior</a:t>
                      </a:r>
                      <a:endParaRPr lang="pt-BR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759" marR="31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en-GB" sz="14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Novos</a:t>
                      </a:r>
                      <a:r>
                        <a:rPr lang="en-GB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GB" sz="14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sistemas</a:t>
                      </a:r>
                      <a:r>
                        <a:rPr lang="en-GB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com </a:t>
                      </a:r>
                      <a:r>
                        <a:rPr lang="en-GB" sz="14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cargas</a:t>
                      </a:r>
                      <a:r>
                        <a:rPr lang="en-GB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GB" sz="14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muito</a:t>
                      </a:r>
                      <a:r>
                        <a:rPr lang="en-GB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GB" sz="14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reduzidas</a:t>
                      </a:r>
                      <a:r>
                        <a:rPr lang="en-GB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(</a:t>
                      </a:r>
                      <a:r>
                        <a:rPr lang="en-GB" sz="14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até</a:t>
                      </a:r>
                      <a:r>
                        <a:rPr lang="en-GB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10</a:t>
                      </a:r>
                      <a:r>
                        <a:rPr lang="en-GB" sz="14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GB" sz="1400" baseline="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vezes</a:t>
                      </a:r>
                      <a:r>
                        <a:rPr lang="en-GB" sz="14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GB" sz="1400" baseline="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menor</a:t>
                      </a:r>
                      <a:r>
                        <a:rPr lang="en-GB" sz="14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que Chillers </a:t>
                      </a:r>
                      <a:r>
                        <a:rPr lang="en-GB" sz="1400" baseline="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convencionais</a:t>
                      </a:r>
                      <a:r>
                        <a:rPr lang="en-GB" sz="14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endParaRPr lang="pt-BR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759" marR="31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en-US" sz="1400" dirty="0" smtClean="0"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759" marR="31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Operação pelo usuário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759" marR="31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Simples através das mais diferentes interfaces desde um termostato com controle a um computador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759" marR="31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Não é simples para o usuário.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Poderá ser feito a partir de um termostato com liga/desliga e rotações a até um computador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759" marR="31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en-US" sz="1400" dirty="0" smtClean="0"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759" marR="31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Possibilidade de pane 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759" marR="31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Elevada devido a quantidade excessiva de componentes e partes.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759" marR="31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Reduzida - menor quantidade de componentes e partes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759" marR="31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6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en-US" sz="1400" dirty="0" smtClean="0"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759" marR="31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Tempo de vida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759" marR="31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Até 15 anos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759" marR="31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  <a:tab pos="449580" algn="l"/>
                        </a:tabLs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Até 25 anos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759" marR="31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5077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6521450" cy="723900"/>
          </a:xfrm>
        </p:spPr>
        <p:txBody>
          <a:bodyPr/>
          <a:lstStyle/>
          <a:p>
            <a:r>
              <a:rPr lang="pt-BR" altLang="pt-BR" sz="3100" b="0" dirty="0">
                <a:solidFill>
                  <a:schemeClr val="tx1"/>
                </a:solidFill>
              </a:rPr>
              <a:t>Exemplo de um Edifício Comercial</a:t>
            </a:r>
            <a:endParaRPr lang="en-US" altLang="pt-BR" sz="3100" b="0" dirty="0">
              <a:solidFill>
                <a:schemeClr val="tx1"/>
              </a:solidFill>
            </a:endParaRPr>
          </a:p>
        </p:txBody>
      </p:sp>
      <p:sp>
        <p:nvSpPr>
          <p:cNvPr id="1699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371600"/>
            <a:ext cx="8458200" cy="45196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altLang="pt-BR" sz="2500" b="0" dirty="0">
                <a:solidFill>
                  <a:schemeClr val="tx1"/>
                </a:solidFill>
              </a:rPr>
              <a:t>Altura </a:t>
            </a:r>
            <a:r>
              <a:rPr lang="pt-BR" altLang="pt-BR" sz="2500" b="0" dirty="0" smtClean="0">
                <a:solidFill>
                  <a:schemeClr val="tx1"/>
                </a:solidFill>
              </a:rPr>
              <a:t>total: 161 </a:t>
            </a:r>
            <a:r>
              <a:rPr lang="pt-BR" altLang="pt-BR" sz="2500" b="0" dirty="0">
                <a:solidFill>
                  <a:schemeClr val="tx1"/>
                </a:solidFill>
              </a:rPr>
              <a:t>m</a:t>
            </a:r>
          </a:p>
          <a:p>
            <a:pPr>
              <a:lnSpc>
                <a:spcPct val="150000"/>
              </a:lnSpc>
            </a:pPr>
            <a:r>
              <a:rPr lang="pt-BR" altLang="pt-BR" sz="2500" b="0" dirty="0" smtClean="0">
                <a:solidFill>
                  <a:schemeClr val="tx1"/>
                </a:solidFill>
              </a:rPr>
              <a:t>Total de Pavimentos: 33</a:t>
            </a:r>
            <a:endParaRPr lang="pt-BR" altLang="pt-BR" sz="2500" b="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pt-BR" altLang="pt-BR" sz="2500" b="0" dirty="0">
                <a:solidFill>
                  <a:schemeClr val="tx1"/>
                </a:solidFill>
              </a:rPr>
              <a:t>Área de </a:t>
            </a:r>
            <a:r>
              <a:rPr lang="pt-BR" altLang="pt-BR" sz="2500" b="0" dirty="0" smtClean="0">
                <a:solidFill>
                  <a:schemeClr val="tx1"/>
                </a:solidFill>
              </a:rPr>
              <a:t>piso do Pavimento: 2100 m</a:t>
            </a:r>
            <a:r>
              <a:rPr lang="pt-BR" altLang="pt-BR" sz="2500" b="0" baseline="30000" dirty="0" smtClean="0">
                <a:solidFill>
                  <a:schemeClr val="tx1"/>
                </a:solidFill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pt-BR" altLang="pt-BR" sz="2500" b="0" dirty="0" smtClean="0">
                <a:solidFill>
                  <a:schemeClr val="tx1"/>
                </a:solidFill>
              </a:rPr>
              <a:t>Demanda Elétrica: 5.4 </a:t>
            </a:r>
            <a:r>
              <a:rPr lang="pt-BR" altLang="pt-BR" sz="2500" b="0" dirty="0">
                <a:solidFill>
                  <a:schemeClr val="tx1"/>
                </a:solidFill>
              </a:rPr>
              <a:t>MW</a:t>
            </a:r>
          </a:p>
          <a:p>
            <a:pPr>
              <a:lnSpc>
                <a:spcPct val="150000"/>
              </a:lnSpc>
            </a:pPr>
            <a:r>
              <a:rPr lang="pt-BR" altLang="pt-BR" sz="2500" b="0" dirty="0">
                <a:solidFill>
                  <a:schemeClr val="tx1"/>
                </a:solidFill>
              </a:rPr>
              <a:t>Carga de </a:t>
            </a:r>
            <a:r>
              <a:rPr lang="pt-BR" altLang="pt-BR" sz="2500" b="0" dirty="0" smtClean="0">
                <a:solidFill>
                  <a:schemeClr val="tx1"/>
                </a:solidFill>
              </a:rPr>
              <a:t>Térmica de Resfriamento: 9850 kW (2800 ton)</a:t>
            </a:r>
            <a:endParaRPr lang="pt-BR" altLang="pt-BR" sz="2500" b="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pt-BR" altLang="pt-BR" sz="2500" b="0" dirty="0">
                <a:solidFill>
                  <a:schemeClr val="tx1"/>
                </a:solidFill>
              </a:rPr>
              <a:t>Projetado para água </a:t>
            </a:r>
            <a:r>
              <a:rPr lang="pt-BR" altLang="pt-BR" sz="2500" b="0" dirty="0" smtClean="0">
                <a:solidFill>
                  <a:schemeClr val="tx1"/>
                </a:solidFill>
              </a:rPr>
              <a:t>gelada </a:t>
            </a:r>
            <a:r>
              <a:rPr lang="pt-BR" altLang="pt-BR" sz="25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pt-BR" altLang="pt-BR" sz="2500" b="0" dirty="0" smtClean="0">
                <a:solidFill>
                  <a:schemeClr val="tx1"/>
                </a:solidFill>
              </a:rPr>
              <a:t>Alterado </a:t>
            </a:r>
            <a:r>
              <a:rPr lang="pt-BR" altLang="pt-BR" sz="2500" b="0" dirty="0">
                <a:solidFill>
                  <a:schemeClr val="tx1"/>
                </a:solidFill>
              </a:rPr>
              <a:t>para VRF</a:t>
            </a:r>
            <a:endParaRPr lang="en-US" altLang="pt-BR" sz="25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035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6521450" cy="723900"/>
          </a:xfrm>
        </p:spPr>
        <p:txBody>
          <a:bodyPr/>
          <a:lstStyle/>
          <a:p>
            <a:r>
              <a:rPr lang="pt-BR" altLang="pt-BR" sz="3100" b="0" dirty="0">
                <a:solidFill>
                  <a:schemeClr val="tx1"/>
                </a:solidFill>
              </a:rPr>
              <a:t>Exemplo de Edifício Comercial</a:t>
            </a:r>
            <a:endParaRPr lang="en-US" altLang="pt-BR" sz="3100" b="0" dirty="0">
              <a:solidFill>
                <a:schemeClr val="tx1"/>
              </a:solidFill>
            </a:endParaRPr>
          </a:p>
        </p:txBody>
      </p:sp>
      <p:sp>
        <p:nvSpPr>
          <p:cNvPr id="1710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9601" y="1152525"/>
            <a:ext cx="8534400" cy="45196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altLang="pt-BR" sz="2500" b="0" dirty="0">
                <a:solidFill>
                  <a:schemeClr val="tx1"/>
                </a:solidFill>
              </a:rPr>
              <a:t>Unidades Condensadoras</a:t>
            </a:r>
          </a:p>
          <a:p>
            <a:pPr lvl="1">
              <a:lnSpc>
                <a:spcPct val="150000"/>
              </a:lnSpc>
            </a:pPr>
            <a:r>
              <a:rPr lang="pt-BR" altLang="pt-BR" sz="2500" b="0" dirty="0">
                <a:solidFill>
                  <a:schemeClr val="tx1"/>
                </a:solidFill>
              </a:rPr>
              <a:t>Na laje </a:t>
            </a:r>
            <a:r>
              <a:rPr lang="pt-BR" altLang="pt-BR" sz="2500" b="0" dirty="0" smtClean="0">
                <a:solidFill>
                  <a:schemeClr val="tx1"/>
                </a:solidFill>
              </a:rPr>
              <a:t>Superior </a:t>
            </a:r>
            <a:r>
              <a:rPr lang="pt-BR" altLang="pt-BR" sz="2500" b="0" dirty="0">
                <a:solidFill>
                  <a:schemeClr val="tx1"/>
                </a:solidFill>
              </a:rPr>
              <a:t>– 32</a:t>
            </a:r>
          </a:p>
          <a:p>
            <a:pPr lvl="1">
              <a:lnSpc>
                <a:spcPct val="150000"/>
              </a:lnSpc>
            </a:pPr>
            <a:r>
              <a:rPr lang="pt-BR" altLang="pt-BR" sz="2500" b="0" dirty="0">
                <a:solidFill>
                  <a:schemeClr val="tx1"/>
                </a:solidFill>
              </a:rPr>
              <a:t>No piso </a:t>
            </a:r>
            <a:r>
              <a:rPr lang="pt-BR" altLang="pt-BR" sz="2500" b="0" dirty="0" smtClean="0">
                <a:solidFill>
                  <a:schemeClr val="tx1"/>
                </a:solidFill>
              </a:rPr>
              <a:t>Térreo </a:t>
            </a:r>
            <a:r>
              <a:rPr lang="pt-BR" altLang="pt-BR" sz="2500" b="0" dirty="0">
                <a:solidFill>
                  <a:schemeClr val="tx1"/>
                </a:solidFill>
              </a:rPr>
              <a:t>– 30</a:t>
            </a:r>
          </a:p>
          <a:p>
            <a:pPr>
              <a:lnSpc>
                <a:spcPct val="150000"/>
              </a:lnSpc>
            </a:pPr>
            <a:r>
              <a:rPr lang="pt-BR" altLang="pt-BR" sz="2500" b="0" dirty="0">
                <a:solidFill>
                  <a:schemeClr val="tx1"/>
                </a:solidFill>
              </a:rPr>
              <a:t>Em cada </a:t>
            </a:r>
            <a:r>
              <a:rPr lang="pt-BR" altLang="pt-BR" sz="2500" b="0" dirty="0" smtClean="0">
                <a:solidFill>
                  <a:schemeClr val="tx1"/>
                </a:solidFill>
              </a:rPr>
              <a:t>metade de Pavimento</a:t>
            </a:r>
            <a:endParaRPr lang="pt-BR" altLang="pt-BR" sz="2500" b="0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r>
              <a:rPr lang="pt-BR" altLang="pt-BR" sz="2500" b="0" dirty="0">
                <a:solidFill>
                  <a:schemeClr val="tx1"/>
                </a:solidFill>
              </a:rPr>
              <a:t>Unidades internas</a:t>
            </a:r>
          </a:p>
          <a:p>
            <a:pPr lvl="2"/>
            <a:r>
              <a:rPr lang="pt-BR" altLang="pt-BR" sz="2500" b="0" dirty="0">
                <a:solidFill>
                  <a:schemeClr val="tx1"/>
                </a:solidFill>
              </a:rPr>
              <a:t>14 de 14 kW (4 </a:t>
            </a:r>
            <a:r>
              <a:rPr lang="pt-BR" altLang="pt-BR" sz="2500" b="0" dirty="0" smtClean="0">
                <a:solidFill>
                  <a:schemeClr val="tx1"/>
                </a:solidFill>
              </a:rPr>
              <a:t>ton)</a:t>
            </a:r>
            <a:endParaRPr lang="pt-BR" altLang="pt-BR" sz="2500" b="0" dirty="0">
              <a:solidFill>
                <a:schemeClr val="tx1"/>
              </a:solidFill>
            </a:endParaRPr>
          </a:p>
          <a:p>
            <a:pPr lvl="2"/>
            <a:r>
              <a:rPr lang="pt-BR" altLang="pt-BR" sz="2500" b="0" dirty="0">
                <a:solidFill>
                  <a:schemeClr val="tx1"/>
                </a:solidFill>
              </a:rPr>
              <a:t>1 de </a:t>
            </a:r>
            <a:r>
              <a:rPr lang="pt-BR" altLang="pt-BR" sz="2500" b="0" dirty="0" smtClean="0">
                <a:solidFill>
                  <a:schemeClr val="tx1"/>
                </a:solidFill>
              </a:rPr>
              <a:t>3.2 </a:t>
            </a:r>
            <a:r>
              <a:rPr lang="pt-BR" altLang="pt-BR" sz="2500" b="0" dirty="0">
                <a:solidFill>
                  <a:schemeClr val="tx1"/>
                </a:solidFill>
              </a:rPr>
              <a:t>kW (</a:t>
            </a:r>
            <a:r>
              <a:rPr lang="pt-BR" altLang="pt-BR" sz="2500" b="0" dirty="0" smtClean="0">
                <a:solidFill>
                  <a:schemeClr val="tx1"/>
                </a:solidFill>
              </a:rPr>
              <a:t>0.9 </a:t>
            </a:r>
            <a:r>
              <a:rPr lang="pt-BR" altLang="pt-BR" sz="2500" b="0" dirty="0" smtClean="0">
                <a:solidFill>
                  <a:schemeClr val="tx1"/>
                </a:solidFill>
              </a:rPr>
              <a:t>ton)</a:t>
            </a:r>
            <a:endParaRPr lang="pt-BR" altLang="pt-BR" sz="2500" b="0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r>
              <a:rPr lang="pt-BR" altLang="pt-BR" sz="2500" b="0" dirty="0">
                <a:solidFill>
                  <a:schemeClr val="tx1"/>
                </a:solidFill>
              </a:rPr>
              <a:t>Unidade externa</a:t>
            </a:r>
          </a:p>
          <a:p>
            <a:pPr lvl="2"/>
            <a:r>
              <a:rPr lang="pt-BR" altLang="pt-BR" sz="2500" b="0" dirty="0">
                <a:solidFill>
                  <a:schemeClr val="tx1"/>
                </a:solidFill>
              </a:rPr>
              <a:t>1 de 148 kW (42 </a:t>
            </a:r>
            <a:r>
              <a:rPr lang="pt-BR" altLang="pt-BR" sz="2500" b="0" dirty="0" smtClean="0">
                <a:solidFill>
                  <a:schemeClr val="tx1"/>
                </a:solidFill>
              </a:rPr>
              <a:t>ton)</a:t>
            </a:r>
            <a:endParaRPr lang="pt-BR" altLang="pt-BR" sz="2500" b="0" dirty="0">
              <a:solidFill>
                <a:schemeClr val="tx1"/>
              </a:solidFill>
            </a:endParaRPr>
          </a:p>
          <a:p>
            <a:pPr lvl="2"/>
            <a:r>
              <a:rPr lang="pt-BR" altLang="pt-BR" sz="2500" b="0" dirty="0">
                <a:solidFill>
                  <a:schemeClr val="tx1"/>
                </a:solidFill>
              </a:rPr>
              <a:t>54 </a:t>
            </a:r>
            <a:r>
              <a:rPr lang="pt-BR" altLang="pt-BR" sz="2500" b="0" dirty="0" err="1" smtClean="0">
                <a:solidFill>
                  <a:schemeClr val="tx1"/>
                </a:solidFill>
              </a:rPr>
              <a:t>hp</a:t>
            </a:r>
            <a:endParaRPr lang="pt-BR" altLang="pt-BR" sz="25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387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6521450" cy="723900"/>
          </a:xfrm>
        </p:spPr>
        <p:txBody>
          <a:bodyPr/>
          <a:lstStyle/>
          <a:p>
            <a:r>
              <a:rPr lang="pt-BR" altLang="pt-BR" sz="3100" b="0">
                <a:solidFill>
                  <a:schemeClr val="tx1"/>
                </a:solidFill>
              </a:rPr>
              <a:t>Exemplo de Edifício Comercial</a:t>
            </a:r>
            <a:endParaRPr lang="en-US" altLang="pt-BR" sz="3100" b="0">
              <a:solidFill>
                <a:schemeClr val="tx1"/>
              </a:solidFill>
            </a:endParaRPr>
          </a:p>
        </p:txBody>
      </p:sp>
      <p:sp>
        <p:nvSpPr>
          <p:cNvPr id="2007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67043" y="1447800"/>
            <a:ext cx="8458200" cy="45196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altLang="pt-BR" sz="2500" b="0" dirty="0">
                <a:solidFill>
                  <a:schemeClr val="tx1"/>
                </a:solidFill>
              </a:rPr>
              <a:t>Linhas de refrigerante</a:t>
            </a:r>
          </a:p>
          <a:p>
            <a:pPr lvl="1">
              <a:lnSpc>
                <a:spcPct val="150000"/>
              </a:lnSpc>
            </a:pPr>
            <a:r>
              <a:rPr lang="pt-BR" altLang="pt-BR" sz="2500" b="0" dirty="0">
                <a:solidFill>
                  <a:schemeClr val="tx1"/>
                </a:solidFill>
              </a:rPr>
              <a:t>Distância vertical – 50 m</a:t>
            </a:r>
          </a:p>
          <a:p>
            <a:pPr lvl="1">
              <a:lnSpc>
                <a:spcPct val="150000"/>
              </a:lnSpc>
            </a:pPr>
            <a:r>
              <a:rPr lang="pt-BR" altLang="pt-BR" sz="2500" b="0" dirty="0">
                <a:solidFill>
                  <a:schemeClr val="tx1"/>
                </a:solidFill>
              </a:rPr>
              <a:t>Comprimento médio total de 180 m</a:t>
            </a:r>
          </a:p>
          <a:p>
            <a:pPr>
              <a:lnSpc>
                <a:spcPct val="150000"/>
              </a:lnSpc>
            </a:pPr>
            <a:r>
              <a:rPr lang="pt-BR" altLang="pt-BR" sz="2500" b="0" dirty="0">
                <a:solidFill>
                  <a:schemeClr val="tx1"/>
                </a:solidFill>
              </a:rPr>
              <a:t>Condensação a água</a:t>
            </a:r>
          </a:p>
          <a:p>
            <a:pPr lvl="1">
              <a:lnSpc>
                <a:spcPct val="150000"/>
              </a:lnSpc>
            </a:pPr>
            <a:r>
              <a:rPr lang="pt-BR" altLang="pt-BR" sz="2500" b="0" dirty="0" smtClean="0">
                <a:solidFill>
                  <a:schemeClr val="tx1"/>
                </a:solidFill>
              </a:rPr>
              <a:t>TBU: </a:t>
            </a:r>
            <a:r>
              <a:rPr lang="pt-BR" altLang="pt-BR" sz="2500" b="0" dirty="0">
                <a:solidFill>
                  <a:schemeClr val="tx1"/>
                </a:solidFill>
              </a:rPr>
              <a:t>24ºC</a:t>
            </a:r>
          </a:p>
          <a:p>
            <a:pPr lvl="1">
              <a:lnSpc>
                <a:spcPct val="150000"/>
              </a:lnSpc>
            </a:pPr>
            <a:r>
              <a:rPr lang="pt-BR" altLang="pt-BR" sz="2500" b="0" dirty="0">
                <a:solidFill>
                  <a:schemeClr val="tx1"/>
                </a:solidFill>
              </a:rPr>
              <a:t>Água de </a:t>
            </a:r>
            <a:r>
              <a:rPr lang="pt-BR" altLang="pt-BR" sz="2500" b="0" dirty="0" smtClean="0">
                <a:solidFill>
                  <a:schemeClr val="tx1"/>
                </a:solidFill>
              </a:rPr>
              <a:t>Resfriamento: </a:t>
            </a:r>
            <a:r>
              <a:rPr lang="pt-BR" altLang="pt-BR" sz="2500" b="0" dirty="0">
                <a:solidFill>
                  <a:schemeClr val="tx1"/>
                </a:solidFill>
              </a:rPr>
              <a:t>30ºC</a:t>
            </a:r>
          </a:p>
          <a:p>
            <a:pPr>
              <a:lnSpc>
                <a:spcPct val="150000"/>
              </a:lnSpc>
            </a:pPr>
            <a:r>
              <a:rPr lang="pt-BR" altLang="pt-BR" sz="2500" b="0" dirty="0">
                <a:solidFill>
                  <a:schemeClr val="tx1"/>
                </a:solidFill>
              </a:rPr>
              <a:t>Condensação a ar</a:t>
            </a:r>
          </a:p>
          <a:p>
            <a:pPr lvl="1">
              <a:lnSpc>
                <a:spcPct val="150000"/>
              </a:lnSpc>
            </a:pPr>
            <a:r>
              <a:rPr lang="pt-BR" altLang="pt-BR" sz="2500" b="0" dirty="0" smtClean="0">
                <a:solidFill>
                  <a:schemeClr val="tx1"/>
                </a:solidFill>
              </a:rPr>
              <a:t>TBS: 33ºC</a:t>
            </a:r>
            <a:endParaRPr lang="pt-BR" altLang="pt-BR" sz="25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439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6521450" cy="723900"/>
          </a:xfrm>
        </p:spPr>
        <p:txBody>
          <a:bodyPr/>
          <a:lstStyle/>
          <a:p>
            <a:r>
              <a:rPr lang="pt-BR" altLang="pt-BR" sz="3100" b="0">
                <a:solidFill>
                  <a:schemeClr val="tx1"/>
                </a:solidFill>
              </a:rPr>
              <a:t>Exemplo de Edifício Comercial</a:t>
            </a:r>
            <a:endParaRPr lang="en-US" altLang="pt-BR" sz="3100" b="0">
              <a:solidFill>
                <a:schemeClr val="tx1"/>
              </a:solidFill>
            </a:endParaRPr>
          </a:p>
        </p:txBody>
      </p:sp>
      <p:sp>
        <p:nvSpPr>
          <p:cNvPr id="2007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1219200"/>
            <a:ext cx="8382000" cy="4800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altLang="pt-BR" sz="2300" b="0" dirty="0" smtClean="0">
                <a:solidFill>
                  <a:schemeClr val="tx1"/>
                </a:solidFill>
              </a:rPr>
              <a:t>Quantidade total de Compressores: 558</a:t>
            </a:r>
          </a:p>
          <a:p>
            <a:pPr>
              <a:lnSpc>
                <a:spcPct val="150000"/>
              </a:lnSpc>
            </a:pPr>
            <a:r>
              <a:rPr lang="en-GB" altLang="pt-BR" sz="2300" b="0" dirty="0" err="1" smtClean="0">
                <a:solidFill>
                  <a:schemeClr val="tx1"/>
                </a:solidFill>
              </a:rPr>
              <a:t>Quantidade</a:t>
            </a:r>
            <a:r>
              <a:rPr lang="en-GB" altLang="pt-BR" sz="2300" b="0" dirty="0" smtClean="0">
                <a:solidFill>
                  <a:schemeClr val="tx1"/>
                </a:solidFill>
              </a:rPr>
              <a:t> total de </a:t>
            </a:r>
            <a:r>
              <a:rPr lang="en-GB" altLang="pt-BR" sz="2300" b="0" dirty="0" err="1" smtClean="0">
                <a:solidFill>
                  <a:schemeClr val="tx1"/>
                </a:solidFill>
              </a:rPr>
              <a:t>Filtros</a:t>
            </a:r>
            <a:r>
              <a:rPr lang="en-GB" altLang="pt-BR" sz="2300" b="0" dirty="0" smtClean="0">
                <a:solidFill>
                  <a:schemeClr val="tx1"/>
                </a:solidFill>
              </a:rPr>
              <a:t> de </a:t>
            </a:r>
            <a:r>
              <a:rPr lang="en-GB" altLang="pt-BR" sz="2300" b="0" dirty="0" err="1" smtClean="0">
                <a:solidFill>
                  <a:schemeClr val="tx1"/>
                </a:solidFill>
              </a:rPr>
              <a:t>Ar</a:t>
            </a:r>
            <a:r>
              <a:rPr lang="en-GB" altLang="pt-BR" sz="2300" b="0" dirty="0" smtClean="0">
                <a:solidFill>
                  <a:schemeClr val="tx1"/>
                </a:solidFill>
              </a:rPr>
              <a:t>: 960</a:t>
            </a:r>
          </a:p>
          <a:p>
            <a:pPr>
              <a:lnSpc>
                <a:spcPct val="150000"/>
              </a:lnSpc>
            </a:pPr>
            <a:r>
              <a:rPr lang="en-GB" altLang="pt-BR" sz="2300" b="0" dirty="0" smtClean="0">
                <a:solidFill>
                  <a:schemeClr val="tx1"/>
                </a:solidFill>
              </a:rPr>
              <a:t>1 </a:t>
            </a:r>
            <a:r>
              <a:rPr lang="en-GB" altLang="pt-BR" sz="2300" b="0" dirty="0" err="1" smtClean="0">
                <a:solidFill>
                  <a:schemeClr val="tx1"/>
                </a:solidFill>
              </a:rPr>
              <a:t>manutenção</a:t>
            </a:r>
            <a:r>
              <a:rPr lang="en-GB" altLang="pt-BR" sz="2300" b="0" dirty="0" smtClean="0">
                <a:solidFill>
                  <a:schemeClr val="tx1"/>
                </a:solidFill>
              </a:rPr>
              <a:t> </a:t>
            </a:r>
            <a:r>
              <a:rPr lang="en-GB" altLang="pt-BR" sz="2300" b="0" dirty="0" err="1" smtClean="0">
                <a:solidFill>
                  <a:schemeClr val="tx1"/>
                </a:solidFill>
              </a:rPr>
              <a:t>anual</a:t>
            </a:r>
            <a:r>
              <a:rPr lang="en-GB" altLang="pt-BR" sz="2300" b="0" dirty="0" smtClean="0">
                <a:solidFill>
                  <a:schemeClr val="tx1"/>
                </a:solidFill>
              </a:rPr>
              <a:t> das </a:t>
            </a:r>
            <a:r>
              <a:rPr lang="en-GB" altLang="pt-BR" sz="2300" b="0" dirty="0" err="1" smtClean="0">
                <a:solidFill>
                  <a:schemeClr val="tx1"/>
                </a:solidFill>
              </a:rPr>
              <a:t>unidades</a:t>
            </a:r>
            <a:r>
              <a:rPr lang="en-GB" altLang="pt-BR" sz="2300" b="0" dirty="0" smtClean="0">
                <a:solidFill>
                  <a:schemeClr val="tx1"/>
                </a:solidFill>
              </a:rPr>
              <a:t> </a:t>
            </a:r>
            <a:r>
              <a:rPr lang="en-GB" altLang="pt-BR" sz="2300" b="0" dirty="0" err="1" smtClean="0">
                <a:solidFill>
                  <a:schemeClr val="tx1"/>
                </a:solidFill>
              </a:rPr>
              <a:t>condensadoras</a:t>
            </a:r>
            <a:r>
              <a:rPr lang="en-GB" altLang="pt-BR" sz="2300" b="0" dirty="0" smtClean="0">
                <a:solidFill>
                  <a:schemeClr val="tx1"/>
                </a:solidFill>
              </a:rPr>
              <a:t>, </a:t>
            </a:r>
            <a:r>
              <a:rPr lang="en-GB" altLang="pt-BR" sz="2300" b="0" dirty="0" err="1" smtClean="0">
                <a:solidFill>
                  <a:schemeClr val="tx1"/>
                </a:solidFill>
              </a:rPr>
              <a:t>significa</a:t>
            </a:r>
            <a:r>
              <a:rPr lang="en-GB" altLang="pt-BR" sz="2300" b="0" dirty="0" smtClean="0">
                <a:solidFill>
                  <a:schemeClr val="tx1"/>
                </a:solidFill>
              </a:rPr>
              <a:t> que a </a:t>
            </a:r>
            <a:r>
              <a:rPr lang="en-GB" altLang="pt-BR" sz="2300" b="0" dirty="0" err="1" smtClean="0">
                <a:solidFill>
                  <a:schemeClr val="tx1"/>
                </a:solidFill>
              </a:rPr>
              <a:t>cada</a:t>
            </a:r>
            <a:r>
              <a:rPr lang="en-GB" altLang="pt-BR" sz="2300" b="0" dirty="0" smtClean="0">
                <a:solidFill>
                  <a:schemeClr val="tx1"/>
                </a:solidFill>
              </a:rPr>
              <a:t> 6 </a:t>
            </a:r>
            <a:r>
              <a:rPr lang="en-GB" altLang="pt-BR" sz="2300" b="0" dirty="0" err="1" smtClean="0">
                <a:solidFill>
                  <a:schemeClr val="tx1"/>
                </a:solidFill>
              </a:rPr>
              <a:t>dias</a:t>
            </a:r>
            <a:r>
              <a:rPr lang="en-GB" altLang="pt-BR" sz="2300" b="0" dirty="0" smtClean="0">
                <a:solidFill>
                  <a:schemeClr val="tx1"/>
                </a:solidFill>
              </a:rPr>
              <a:t> 1 </a:t>
            </a:r>
            <a:r>
              <a:rPr lang="en-GB" altLang="pt-BR" sz="2300" b="0" dirty="0" err="1" smtClean="0">
                <a:solidFill>
                  <a:schemeClr val="tx1"/>
                </a:solidFill>
              </a:rPr>
              <a:t>unidade</a:t>
            </a:r>
            <a:r>
              <a:rPr lang="en-GB" altLang="pt-BR" sz="2300" b="0" dirty="0" smtClean="0">
                <a:solidFill>
                  <a:schemeClr val="tx1"/>
                </a:solidFill>
              </a:rPr>
              <a:t> </a:t>
            </a:r>
            <a:r>
              <a:rPr lang="en-GB" altLang="pt-BR" sz="2300" b="0" dirty="0" err="1" smtClean="0">
                <a:solidFill>
                  <a:schemeClr val="tx1"/>
                </a:solidFill>
              </a:rPr>
              <a:t>está</a:t>
            </a:r>
            <a:r>
              <a:rPr lang="en-GB" altLang="pt-BR" sz="2300" b="0" dirty="0" smtClean="0">
                <a:solidFill>
                  <a:schemeClr val="tx1"/>
                </a:solidFill>
              </a:rPr>
              <a:t> </a:t>
            </a:r>
            <a:r>
              <a:rPr lang="en-GB" altLang="pt-BR" sz="2300" b="0" dirty="0" err="1" smtClean="0">
                <a:solidFill>
                  <a:schemeClr val="tx1"/>
                </a:solidFill>
              </a:rPr>
              <a:t>sendo</a:t>
            </a:r>
            <a:r>
              <a:rPr lang="en-GB" altLang="pt-BR" sz="2300" b="0" dirty="0" smtClean="0">
                <a:solidFill>
                  <a:schemeClr val="tx1"/>
                </a:solidFill>
              </a:rPr>
              <a:t> </a:t>
            </a:r>
            <a:r>
              <a:rPr lang="en-GB" altLang="pt-BR" sz="2300" b="0" dirty="0" err="1" smtClean="0">
                <a:solidFill>
                  <a:schemeClr val="tx1"/>
                </a:solidFill>
              </a:rPr>
              <a:t>revisada</a:t>
            </a:r>
            <a:r>
              <a:rPr lang="en-GB" altLang="pt-BR" sz="2300" b="0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altLang="pt-BR" sz="2300" b="0" dirty="0" smtClean="0">
                <a:solidFill>
                  <a:schemeClr val="tx1"/>
                </a:solidFill>
              </a:rPr>
              <a:t>1 </a:t>
            </a:r>
            <a:r>
              <a:rPr lang="en-GB" altLang="pt-BR" sz="2300" b="0" dirty="0" err="1" smtClean="0">
                <a:solidFill>
                  <a:schemeClr val="tx1"/>
                </a:solidFill>
              </a:rPr>
              <a:t>substituição</a:t>
            </a:r>
            <a:r>
              <a:rPr lang="en-GB" altLang="pt-BR" sz="2300" b="0" dirty="0" smtClean="0">
                <a:solidFill>
                  <a:schemeClr val="tx1"/>
                </a:solidFill>
              </a:rPr>
              <a:t> </a:t>
            </a:r>
            <a:r>
              <a:rPr lang="en-GB" altLang="pt-BR" sz="2300" b="0" dirty="0" err="1" smtClean="0">
                <a:solidFill>
                  <a:schemeClr val="tx1"/>
                </a:solidFill>
              </a:rPr>
              <a:t>semestral</a:t>
            </a:r>
            <a:r>
              <a:rPr lang="en-GB" altLang="pt-BR" sz="2300" b="0" dirty="0" smtClean="0">
                <a:solidFill>
                  <a:schemeClr val="tx1"/>
                </a:solidFill>
              </a:rPr>
              <a:t> dos </a:t>
            </a:r>
            <a:r>
              <a:rPr lang="en-GB" altLang="pt-BR" sz="2300" b="0" dirty="0" err="1" smtClean="0">
                <a:solidFill>
                  <a:schemeClr val="tx1"/>
                </a:solidFill>
              </a:rPr>
              <a:t>filtros</a:t>
            </a:r>
            <a:r>
              <a:rPr lang="en-GB" altLang="pt-BR" sz="2300" b="0" dirty="0" smtClean="0">
                <a:solidFill>
                  <a:schemeClr val="tx1"/>
                </a:solidFill>
              </a:rPr>
              <a:t> de </a:t>
            </a:r>
            <a:r>
              <a:rPr lang="en-GB" altLang="pt-BR" sz="2300" b="0" dirty="0" err="1" smtClean="0">
                <a:solidFill>
                  <a:schemeClr val="tx1"/>
                </a:solidFill>
              </a:rPr>
              <a:t>ar</a:t>
            </a:r>
            <a:r>
              <a:rPr lang="en-GB" altLang="pt-BR" sz="2300" b="0" dirty="0" smtClean="0">
                <a:solidFill>
                  <a:schemeClr val="tx1"/>
                </a:solidFill>
              </a:rPr>
              <a:t> </a:t>
            </a:r>
            <a:r>
              <a:rPr lang="en-GB" altLang="pt-BR" sz="2300" b="0" dirty="0" err="1" smtClean="0">
                <a:solidFill>
                  <a:schemeClr val="tx1"/>
                </a:solidFill>
              </a:rPr>
              <a:t>significa</a:t>
            </a:r>
            <a:r>
              <a:rPr lang="en-GB" altLang="pt-BR" sz="2300" b="0" dirty="0" smtClean="0">
                <a:solidFill>
                  <a:schemeClr val="tx1"/>
                </a:solidFill>
              </a:rPr>
              <a:t> que a </a:t>
            </a:r>
            <a:r>
              <a:rPr lang="en-GB" altLang="pt-BR" sz="2300" b="0" dirty="0" err="1" smtClean="0">
                <a:solidFill>
                  <a:schemeClr val="tx1"/>
                </a:solidFill>
              </a:rPr>
              <a:t>cada</a:t>
            </a:r>
            <a:r>
              <a:rPr lang="en-GB" altLang="pt-BR" sz="2300" b="0" dirty="0" smtClean="0">
                <a:solidFill>
                  <a:schemeClr val="tx1"/>
                </a:solidFill>
              </a:rPr>
              <a:t> 2 horas 1 </a:t>
            </a:r>
            <a:r>
              <a:rPr lang="en-GB" altLang="pt-BR" sz="2300" b="0" dirty="0" err="1" smtClean="0">
                <a:solidFill>
                  <a:schemeClr val="tx1"/>
                </a:solidFill>
              </a:rPr>
              <a:t>filtro</a:t>
            </a:r>
            <a:r>
              <a:rPr lang="en-GB" altLang="pt-BR" sz="2300" b="0" dirty="0" smtClean="0">
                <a:solidFill>
                  <a:schemeClr val="tx1"/>
                </a:solidFill>
              </a:rPr>
              <a:t> </a:t>
            </a:r>
            <a:r>
              <a:rPr lang="en-GB" altLang="pt-BR" sz="2300" b="0" dirty="0" err="1" smtClean="0">
                <a:solidFill>
                  <a:schemeClr val="tx1"/>
                </a:solidFill>
              </a:rPr>
              <a:t>está</a:t>
            </a:r>
            <a:r>
              <a:rPr lang="en-GB" altLang="pt-BR" sz="2300" b="0" dirty="0" smtClean="0">
                <a:solidFill>
                  <a:schemeClr val="tx1"/>
                </a:solidFill>
              </a:rPr>
              <a:t> </a:t>
            </a:r>
            <a:r>
              <a:rPr lang="en-GB" altLang="pt-BR" sz="2300" b="0" dirty="0" err="1" smtClean="0">
                <a:solidFill>
                  <a:schemeClr val="tx1"/>
                </a:solidFill>
              </a:rPr>
              <a:t>sendo</a:t>
            </a:r>
            <a:r>
              <a:rPr lang="en-GB" altLang="pt-BR" sz="2300" b="0" dirty="0" smtClean="0">
                <a:solidFill>
                  <a:schemeClr val="tx1"/>
                </a:solidFill>
              </a:rPr>
              <a:t> </a:t>
            </a:r>
            <a:r>
              <a:rPr lang="en-GB" altLang="pt-BR" sz="2300" b="0" dirty="0" err="1" smtClean="0">
                <a:solidFill>
                  <a:schemeClr val="tx1"/>
                </a:solidFill>
              </a:rPr>
              <a:t>substituído</a:t>
            </a:r>
            <a:r>
              <a:rPr lang="en-GB" altLang="pt-BR" sz="2300" b="0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altLang="pt-BR" sz="2300" b="0" dirty="0" err="1" smtClean="0">
                <a:solidFill>
                  <a:schemeClr val="tx1"/>
                </a:solidFill>
              </a:rPr>
              <a:t>Estima</a:t>
            </a:r>
            <a:r>
              <a:rPr lang="en-GB" altLang="pt-BR" sz="2300" b="0" dirty="0" smtClean="0">
                <a:solidFill>
                  <a:schemeClr val="tx1"/>
                </a:solidFill>
              </a:rPr>
              <a:t>-se que para </a:t>
            </a:r>
            <a:r>
              <a:rPr lang="en-GB" altLang="pt-BR" sz="2300" b="0" dirty="0" err="1" smtClean="0">
                <a:solidFill>
                  <a:schemeClr val="tx1"/>
                </a:solidFill>
              </a:rPr>
              <a:t>atender</a:t>
            </a:r>
            <a:r>
              <a:rPr lang="en-GB" altLang="pt-BR" sz="2300" b="0" dirty="0" smtClean="0">
                <a:solidFill>
                  <a:schemeClr val="tx1"/>
                </a:solidFill>
              </a:rPr>
              <a:t> </a:t>
            </a:r>
            <a:r>
              <a:rPr lang="en-GB" altLang="pt-BR" sz="2300" b="0" dirty="0" err="1" smtClean="0">
                <a:solidFill>
                  <a:schemeClr val="tx1"/>
                </a:solidFill>
              </a:rPr>
              <a:t>os</a:t>
            </a:r>
            <a:r>
              <a:rPr lang="en-GB" altLang="pt-BR" sz="2300" b="0" dirty="0" smtClean="0">
                <a:solidFill>
                  <a:schemeClr val="tx1"/>
                </a:solidFill>
              </a:rPr>
              <a:t> </a:t>
            </a:r>
            <a:r>
              <a:rPr lang="en-GB" altLang="pt-BR" sz="2300" b="0" dirty="0" err="1" smtClean="0">
                <a:solidFill>
                  <a:schemeClr val="tx1"/>
                </a:solidFill>
              </a:rPr>
              <a:t>requisitos</a:t>
            </a:r>
            <a:r>
              <a:rPr lang="en-GB" altLang="pt-BR" sz="2300" b="0" dirty="0" smtClean="0">
                <a:solidFill>
                  <a:schemeClr val="tx1"/>
                </a:solidFill>
              </a:rPr>
              <a:t> do PMOC </a:t>
            </a:r>
            <a:r>
              <a:rPr lang="en-GB" altLang="pt-BR" sz="2300" b="0" dirty="0" err="1" smtClean="0">
                <a:solidFill>
                  <a:schemeClr val="tx1"/>
                </a:solidFill>
              </a:rPr>
              <a:t>este</a:t>
            </a:r>
            <a:r>
              <a:rPr lang="en-GB" altLang="pt-BR" sz="2300" b="0" dirty="0" smtClean="0">
                <a:solidFill>
                  <a:schemeClr val="tx1"/>
                </a:solidFill>
              </a:rPr>
              <a:t> </a:t>
            </a:r>
            <a:r>
              <a:rPr lang="en-GB" altLang="pt-BR" sz="2300" b="0" dirty="0" err="1" smtClean="0">
                <a:solidFill>
                  <a:schemeClr val="tx1"/>
                </a:solidFill>
              </a:rPr>
              <a:t>edifício</a:t>
            </a:r>
            <a:r>
              <a:rPr lang="en-GB" altLang="pt-BR" sz="2300" b="0" dirty="0" smtClean="0">
                <a:solidFill>
                  <a:schemeClr val="tx1"/>
                </a:solidFill>
              </a:rPr>
              <a:t> </a:t>
            </a:r>
            <a:r>
              <a:rPr lang="en-GB" altLang="pt-BR" sz="2300" b="0" dirty="0" err="1" smtClean="0">
                <a:solidFill>
                  <a:schemeClr val="tx1"/>
                </a:solidFill>
              </a:rPr>
              <a:t>necessitaria</a:t>
            </a:r>
            <a:r>
              <a:rPr lang="en-GB" altLang="pt-BR" sz="2300" b="0" dirty="0" smtClean="0">
                <a:solidFill>
                  <a:schemeClr val="tx1"/>
                </a:solidFill>
              </a:rPr>
              <a:t> de </a:t>
            </a:r>
            <a:r>
              <a:rPr lang="en-GB" altLang="pt-BR" sz="2300" b="0" dirty="0" err="1" smtClean="0">
                <a:solidFill>
                  <a:schemeClr val="tx1"/>
                </a:solidFill>
              </a:rPr>
              <a:t>uma</a:t>
            </a:r>
            <a:r>
              <a:rPr lang="en-GB" altLang="pt-BR" sz="2300" b="0" dirty="0" smtClean="0">
                <a:solidFill>
                  <a:schemeClr val="tx1"/>
                </a:solidFill>
              </a:rPr>
              <a:t> </a:t>
            </a:r>
            <a:r>
              <a:rPr lang="en-GB" altLang="pt-BR" sz="2300" b="0" dirty="0" err="1" smtClean="0">
                <a:solidFill>
                  <a:schemeClr val="tx1"/>
                </a:solidFill>
              </a:rPr>
              <a:t>equipe</a:t>
            </a:r>
            <a:r>
              <a:rPr lang="en-GB" altLang="pt-BR" sz="2300" b="0" dirty="0" smtClean="0">
                <a:solidFill>
                  <a:schemeClr val="tx1"/>
                </a:solidFill>
              </a:rPr>
              <a:t> com 18 </a:t>
            </a:r>
            <a:r>
              <a:rPr lang="en-GB" altLang="pt-BR" sz="2300" b="0" dirty="0" err="1" smtClean="0">
                <a:solidFill>
                  <a:schemeClr val="tx1"/>
                </a:solidFill>
              </a:rPr>
              <a:t>técnicos</a:t>
            </a:r>
            <a:r>
              <a:rPr lang="en-GB" altLang="pt-BR" sz="2300" b="0" dirty="0" smtClean="0">
                <a:solidFill>
                  <a:schemeClr val="tx1"/>
                </a:solidFill>
              </a:rPr>
              <a:t> </a:t>
            </a:r>
            <a:r>
              <a:rPr lang="en-GB" altLang="pt-BR" sz="2300" b="0" dirty="0" err="1" smtClean="0">
                <a:solidFill>
                  <a:schemeClr val="tx1"/>
                </a:solidFill>
              </a:rPr>
              <a:t>apenas</a:t>
            </a:r>
            <a:r>
              <a:rPr lang="en-GB" altLang="pt-BR" sz="2300" b="0" dirty="0" smtClean="0">
                <a:solidFill>
                  <a:schemeClr val="tx1"/>
                </a:solidFill>
              </a:rPr>
              <a:t> para a </a:t>
            </a:r>
            <a:r>
              <a:rPr lang="en-GB" altLang="pt-BR" sz="2300" b="0" dirty="0" err="1" smtClean="0">
                <a:solidFill>
                  <a:schemeClr val="tx1"/>
                </a:solidFill>
              </a:rPr>
              <a:t>substituição</a:t>
            </a:r>
            <a:r>
              <a:rPr lang="en-GB" altLang="pt-BR" sz="2300" b="0" dirty="0" smtClean="0">
                <a:solidFill>
                  <a:schemeClr val="tx1"/>
                </a:solidFill>
              </a:rPr>
              <a:t> dos </a:t>
            </a:r>
            <a:r>
              <a:rPr lang="en-GB" altLang="pt-BR" sz="2300" b="0" dirty="0" err="1" smtClean="0">
                <a:solidFill>
                  <a:schemeClr val="tx1"/>
                </a:solidFill>
              </a:rPr>
              <a:t>filtros</a:t>
            </a:r>
            <a:r>
              <a:rPr lang="en-GB" altLang="pt-BR" sz="2300" b="0" dirty="0" smtClean="0">
                <a:solidFill>
                  <a:schemeClr val="tx1"/>
                </a:solidFill>
              </a:rPr>
              <a:t>.</a:t>
            </a:r>
            <a:endParaRPr lang="en-GB" altLang="pt-BR" sz="23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714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6521450" cy="723900"/>
          </a:xfrm>
        </p:spPr>
        <p:txBody>
          <a:bodyPr/>
          <a:lstStyle/>
          <a:p>
            <a:r>
              <a:rPr lang="pt-BR" altLang="pt-BR" sz="3100" b="0" dirty="0">
                <a:solidFill>
                  <a:schemeClr val="tx1"/>
                </a:solidFill>
              </a:rPr>
              <a:t>Como Obter a Atenção do Cliente</a:t>
            </a:r>
            <a:endParaRPr lang="en-US" altLang="pt-BR" sz="3100" b="0" dirty="0">
              <a:solidFill>
                <a:schemeClr val="tx1"/>
              </a:solidFill>
            </a:endParaRPr>
          </a:p>
        </p:txBody>
      </p:sp>
      <p:sp>
        <p:nvSpPr>
          <p:cNvPr id="183300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295400"/>
            <a:ext cx="8001000" cy="4800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altLang="pt-BR" sz="2900" b="0" dirty="0">
                <a:solidFill>
                  <a:schemeClr val="tx1"/>
                </a:solidFill>
              </a:rPr>
              <a:t>Diga somente o que o cliente irá </a:t>
            </a:r>
            <a:r>
              <a:rPr lang="pt-BR" altLang="pt-BR" sz="2900" b="0" dirty="0" smtClean="0">
                <a:solidFill>
                  <a:schemeClr val="tx1"/>
                </a:solidFill>
              </a:rPr>
              <a:t>entender!</a:t>
            </a:r>
            <a:endParaRPr lang="pt-BR" altLang="pt-BR" sz="2900" b="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pt-BR" altLang="pt-BR" sz="2900" b="0" dirty="0">
                <a:solidFill>
                  <a:schemeClr val="tx1"/>
                </a:solidFill>
              </a:rPr>
              <a:t>Consumo de energia é </a:t>
            </a:r>
            <a:r>
              <a:rPr lang="pt-BR" altLang="pt-BR" sz="2900" b="0" dirty="0" smtClean="0">
                <a:solidFill>
                  <a:schemeClr val="tx1"/>
                </a:solidFill>
              </a:rPr>
              <a:t>menor.</a:t>
            </a:r>
            <a:endParaRPr lang="pt-BR" altLang="pt-BR" sz="2900" b="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pt-BR" altLang="pt-BR" sz="2900" b="0" dirty="0">
                <a:solidFill>
                  <a:schemeClr val="tx1"/>
                </a:solidFill>
              </a:rPr>
              <a:t>O usuário controla o </a:t>
            </a:r>
            <a:r>
              <a:rPr lang="pt-BR" altLang="pt-BR" sz="2900" b="0" dirty="0" smtClean="0">
                <a:solidFill>
                  <a:schemeClr val="tx1"/>
                </a:solidFill>
              </a:rPr>
              <a:t>sistema.</a:t>
            </a:r>
            <a:endParaRPr lang="pt-BR" altLang="pt-BR" sz="2900" b="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pt-BR" altLang="pt-BR" sz="2900" b="0" dirty="0">
                <a:solidFill>
                  <a:schemeClr val="tx1"/>
                </a:solidFill>
              </a:rPr>
              <a:t>Relatórios técnicos detalhados não produzem </a:t>
            </a:r>
            <a:r>
              <a:rPr lang="pt-BR" altLang="pt-BR" sz="2900" b="0" dirty="0" smtClean="0">
                <a:solidFill>
                  <a:schemeClr val="tx1"/>
                </a:solidFill>
              </a:rPr>
              <a:t>resultado.</a:t>
            </a:r>
            <a:endParaRPr lang="pt-BR" altLang="pt-BR" sz="2900" b="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pt-BR" altLang="pt-BR" sz="2900" b="0" dirty="0">
                <a:solidFill>
                  <a:schemeClr val="tx1"/>
                </a:solidFill>
              </a:rPr>
              <a:t>A mensagem a ser usada deve ser direta e </a:t>
            </a:r>
            <a:r>
              <a:rPr lang="pt-BR" altLang="pt-BR" sz="2900" b="0" dirty="0" smtClean="0">
                <a:solidFill>
                  <a:schemeClr val="tx1"/>
                </a:solidFill>
              </a:rPr>
              <a:t>simples.</a:t>
            </a:r>
            <a:endParaRPr lang="en-US" altLang="pt-BR" sz="29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808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6521450" cy="723900"/>
          </a:xfrm>
        </p:spPr>
        <p:txBody>
          <a:bodyPr/>
          <a:lstStyle/>
          <a:p>
            <a:r>
              <a:rPr lang="pt-BR" altLang="pt-BR" sz="3100" b="0" dirty="0">
                <a:solidFill>
                  <a:schemeClr val="tx1"/>
                </a:solidFill>
              </a:rPr>
              <a:t>Como Obter a Atenção do Cliente</a:t>
            </a:r>
            <a:endParaRPr lang="en-US" altLang="pt-BR" sz="3100" b="0" dirty="0">
              <a:solidFill>
                <a:schemeClr val="tx1"/>
              </a:solidFill>
            </a:endParaRPr>
          </a:p>
        </p:txBody>
      </p:sp>
      <p:sp>
        <p:nvSpPr>
          <p:cNvPr id="1843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1295400"/>
            <a:ext cx="8305800" cy="4486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2900" b="0" dirty="0">
                <a:solidFill>
                  <a:schemeClr val="accent6"/>
                </a:solidFill>
              </a:rPr>
              <a:t>Não fale sobre</a:t>
            </a:r>
          </a:p>
          <a:p>
            <a:pPr lvl="1">
              <a:lnSpc>
                <a:spcPct val="90000"/>
              </a:lnSpc>
            </a:pPr>
            <a:r>
              <a:rPr lang="pt-BR" altLang="pt-BR" sz="2900" b="0" dirty="0">
                <a:solidFill>
                  <a:schemeClr val="accent6"/>
                </a:solidFill>
              </a:rPr>
              <a:t>Carga térmica e o seu perfil</a:t>
            </a:r>
          </a:p>
          <a:p>
            <a:pPr lvl="1">
              <a:lnSpc>
                <a:spcPct val="90000"/>
              </a:lnSpc>
            </a:pPr>
            <a:r>
              <a:rPr lang="pt-BR" altLang="pt-BR" sz="2900" b="0" dirty="0" smtClean="0">
                <a:solidFill>
                  <a:schemeClr val="accent6"/>
                </a:solidFill>
              </a:rPr>
              <a:t>COP ou Relação </a:t>
            </a:r>
            <a:r>
              <a:rPr lang="pt-BR" altLang="pt-BR" sz="2900" b="0" dirty="0" err="1" smtClean="0">
                <a:solidFill>
                  <a:schemeClr val="accent6"/>
                </a:solidFill>
              </a:rPr>
              <a:t>kw</a:t>
            </a:r>
            <a:r>
              <a:rPr lang="pt-BR" altLang="pt-BR" sz="2900" b="0" dirty="0" smtClean="0">
                <a:solidFill>
                  <a:schemeClr val="accent6"/>
                </a:solidFill>
              </a:rPr>
              <a:t>/ton</a:t>
            </a:r>
            <a:endParaRPr lang="pt-BR" altLang="pt-BR" sz="2900" b="0" dirty="0">
              <a:solidFill>
                <a:schemeClr val="accent6"/>
              </a:solidFill>
            </a:endParaRPr>
          </a:p>
          <a:p>
            <a:pPr lvl="1">
              <a:lnSpc>
                <a:spcPct val="90000"/>
              </a:lnSpc>
            </a:pPr>
            <a:r>
              <a:rPr lang="pt-BR" altLang="pt-BR" sz="2900" b="0" dirty="0">
                <a:solidFill>
                  <a:schemeClr val="accent6"/>
                </a:solidFill>
              </a:rPr>
              <a:t>Consumo de energia relacionada com a carga </a:t>
            </a:r>
            <a:r>
              <a:rPr lang="pt-BR" altLang="pt-BR" sz="2900" b="0" dirty="0" smtClean="0">
                <a:solidFill>
                  <a:schemeClr val="accent6"/>
                </a:solidFill>
              </a:rPr>
              <a:t>térmica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pt-BR" altLang="pt-BR" sz="2900" b="0" dirty="0"/>
          </a:p>
          <a:p>
            <a:pPr>
              <a:lnSpc>
                <a:spcPct val="90000"/>
              </a:lnSpc>
            </a:pPr>
            <a:r>
              <a:rPr lang="pt-BR" altLang="pt-BR" sz="2900" b="0" dirty="0">
                <a:solidFill>
                  <a:srgbClr val="00B050"/>
                </a:solidFill>
              </a:rPr>
              <a:t>Fale sobre:</a:t>
            </a:r>
          </a:p>
          <a:p>
            <a:pPr lvl="1">
              <a:lnSpc>
                <a:spcPct val="90000"/>
              </a:lnSpc>
            </a:pPr>
            <a:r>
              <a:rPr lang="pt-BR" altLang="pt-BR" sz="2900" b="0" dirty="0">
                <a:solidFill>
                  <a:srgbClr val="00B050"/>
                </a:solidFill>
              </a:rPr>
              <a:t>Contas de energia elétrica</a:t>
            </a:r>
          </a:p>
          <a:p>
            <a:pPr lvl="1">
              <a:lnSpc>
                <a:spcPct val="90000"/>
              </a:lnSpc>
            </a:pPr>
            <a:r>
              <a:rPr lang="pt-BR" altLang="pt-BR" sz="2900" b="0" dirty="0">
                <a:solidFill>
                  <a:srgbClr val="00B050"/>
                </a:solidFill>
              </a:rPr>
              <a:t>Consumo de energia elétrica por </a:t>
            </a:r>
            <a:r>
              <a:rPr lang="pt-BR" altLang="pt-BR" sz="2900" b="0" dirty="0" smtClean="0">
                <a:solidFill>
                  <a:srgbClr val="00B050"/>
                </a:solidFill>
              </a:rPr>
              <a:t>área (W/m² ou kWh/m²) de </a:t>
            </a:r>
            <a:r>
              <a:rPr lang="pt-BR" altLang="pt-BR" sz="2900" b="0" dirty="0">
                <a:solidFill>
                  <a:srgbClr val="00B050"/>
                </a:solidFill>
              </a:rPr>
              <a:t>instalações </a:t>
            </a:r>
            <a:r>
              <a:rPr lang="pt-BR" altLang="pt-BR" sz="2900" b="0" dirty="0" smtClean="0">
                <a:solidFill>
                  <a:srgbClr val="00B050"/>
                </a:solidFill>
              </a:rPr>
              <a:t>semelhantes.</a:t>
            </a:r>
            <a:endParaRPr lang="en-US" altLang="pt-BR" sz="2900" b="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6125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6521450" cy="723900"/>
          </a:xfrm>
        </p:spPr>
        <p:txBody>
          <a:bodyPr/>
          <a:lstStyle/>
          <a:p>
            <a:r>
              <a:rPr lang="pt-BR" altLang="pt-BR" sz="3100" b="0" dirty="0">
                <a:solidFill>
                  <a:schemeClr val="tx1"/>
                </a:solidFill>
              </a:rPr>
              <a:t>Como Obter a Atenção do Cliente</a:t>
            </a:r>
            <a:endParaRPr lang="en-US" altLang="pt-BR" sz="3100" b="0" dirty="0">
              <a:solidFill>
                <a:schemeClr val="tx1"/>
              </a:solidFill>
            </a:endParaRPr>
          </a:p>
        </p:txBody>
      </p:sp>
      <p:sp>
        <p:nvSpPr>
          <p:cNvPr id="1853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9601" y="1152525"/>
            <a:ext cx="8534399" cy="5095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2700" b="0" dirty="0">
                <a:solidFill>
                  <a:schemeClr val="accent6"/>
                </a:solidFill>
              </a:rPr>
              <a:t>Carga </a:t>
            </a:r>
            <a:r>
              <a:rPr lang="pt-BR" altLang="pt-BR" sz="2700" b="0" dirty="0" smtClean="0">
                <a:solidFill>
                  <a:schemeClr val="accent6"/>
                </a:solidFill>
              </a:rPr>
              <a:t>Térmica é </a:t>
            </a:r>
            <a:r>
              <a:rPr lang="pt-BR" altLang="pt-BR" sz="2700" b="0" dirty="0">
                <a:solidFill>
                  <a:schemeClr val="accent6"/>
                </a:solidFill>
              </a:rPr>
              <a:t>uma hipótese</a:t>
            </a:r>
          </a:p>
          <a:p>
            <a:pPr lvl="1">
              <a:lnSpc>
                <a:spcPct val="90000"/>
              </a:lnSpc>
            </a:pPr>
            <a:r>
              <a:rPr lang="pt-BR" altLang="pt-BR" sz="2700" b="0" dirty="0">
                <a:solidFill>
                  <a:schemeClr val="accent6"/>
                </a:solidFill>
              </a:rPr>
              <a:t>Transmissão, insolação</a:t>
            </a:r>
          </a:p>
          <a:p>
            <a:pPr lvl="1">
              <a:lnSpc>
                <a:spcPct val="90000"/>
              </a:lnSpc>
            </a:pPr>
            <a:r>
              <a:rPr lang="pt-BR" altLang="pt-BR" sz="2700" b="0" dirty="0">
                <a:solidFill>
                  <a:schemeClr val="accent6"/>
                </a:solidFill>
              </a:rPr>
              <a:t>Pessoas e equipamentos</a:t>
            </a:r>
          </a:p>
          <a:p>
            <a:pPr lvl="1">
              <a:lnSpc>
                <a:spcPct val="90000"/>
              </a:lnSpc>
            </a:pPr>
            <a:r>
              <a:rPr lang="pt-BR" altLang="pt-BR" sz="2700" b="0" dirty="0">
                <a:solidFill>
                  <a:schemeClr val="accent6"/>
                </a:solidFill>
              </a:rPr>
              <a:t>Ar </a:t>
            </a:r>
            <a:r>
              <a:rPr lang="pt-BR" altLang="pt-BR" sz="2700" b="0" dirty="0" smtClean="0">
                <a:solidFill>
                  <a:schemeClr val="accent6"/>
                </a:solidFill>
              </a:rPr>
              <a:t>externo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pt-BR" altLang="pt-BR" sz="2700" b="0" dirty="0"/>
          </a:p>
          <a:p>
            <a:pPr>
              <a:lnSpc>
                <a:spcPct val="90000"/>
              </a:lnSpc>
            </a:pPr>
            <a:r>
              <a:rPr lang="pt-BR" altLang="pt-BR" sz="2700" b="0" dirty="0" smtClean="0">
                <a:solidFill>
                  <a:srgbClr val="00B050"/>
                </a:solidFill>
              </a:rPr>
              <a:t>Contas de </a:t>
            </a:r>
            <a:r>
              <a:rPr lang="pt-BR" altLang="pt-BR" sz="2700" b="0" dirty="0">
                <a:solidFill>
                  <a:srgbClr val="00B050"/>
                </a:solidFill>
              </a:rPr>
              <a:t>Energia</a:t>
            </a:r>
          </a:p>
          <a:p>
            <a:pPr lvl="1">
              <a:lnSpc>
                <a:spcPct val="90000"/>
              </a:lnSpc>
            </a:pPr>
            <a:r>
              <a:rPr lang="pt-BR" altLang="pt-BR" sz="2700" b="0" dirty="0">
                <a:solidFill>
                  <a:srgbClr val="00B050"/>
                </a:solidFill>
              </a:rPr>
              <a:t>São reais e pagas todo </a:t>
            </a:r>
            <a:r>
              <a:rPr lang="pt-BR" altLang="pt-BR" sz="2700" b="0" dirty="0" smtClean="0">
                <a:solidFill>
                  <a:srgbClr val="00B050"/>
                </a:solidFill>
              </a:rPr>
              <a:t>mês</a:t>
            </a:r>
          </a:p>
          <a:p>
            <a:pPr marL="342900" lvl="1">
              <a:lnSpc>
                <a:spcPct val="90000"/>
              </a:lnSpc>
              <a:buFontTx/>
              <a:buChar char="•"/>
            </a:pPr>
            <a:endParaRPr lang="pt-BR" altLang="pt-BR" sz="2700" b="0" dirty="0" smtClean="0"/>
          </a:p>
          <a:p>
            <a:pPr marL="0" lvl="1" indent="0">
              <a:lnSpc>
                <a:spcPct val="90000"/>
              </a:lnSpc>
              <a:buNone/>
            </a:pPr>
            <a:r>
              <a:rPr lang="en-GB" altLang="pt-BR" sz="2700" b="0" dirty="0" err="1" smtClean="0"/>
              <a:t>Além</a:t>
            </a:r>
            <a:r>
              <a:rPr lang="en-GB" altLang="pt-BR" sz="2700" b="0" dirty="0" smtClean="0"/>
              <a:t> disso:</a:t>
            </a:r>
            <a:endParaRPr lang="pt-BR" altLang="pt-BR" sz="2700" b="0" dirty="0"/>
          </a:p>
          <a:p>
            <a:pPr marL="342900" lvl="1">
              <a:lnSpc>
                <a:spcPct val="90000"/>
              </a:lnSpc>
              <a:buFontTx/>
              <a:buChar char="•"/>
            </a:pPr>
            <a:r>
              <a:rPr lang="pt-BR" altLang="pt-BR" sz="2700" b="0" dirty="0" smtClean="0"/>
              <a:t>VRF oferece o controle </a:t>
            </a:r>
            <a:r>
              <a:rPr lang="pt-BR" altLang="pt-BR" sz="2700" b="0" dirty="0"/>
              <a:t>completo do </a:t>
            </a:r>
            <a:r>
              <a:rPr lang="pt-BR" altLang="pt-BR" sz="2700" b="0" dirty="0" smtClean="0"/>
              <a:t>sistema nas suas mãos.</a:t>
            </a:r>
            <a:endParaRPr lang="pt-BR" altLang="pt-BR" sz="2700" b="0" dirty="0"/>
          </a:p>
          <a:p>
            <a:pPr marL="342900" lvl="1">
              <a:lnSpc>
                <a:spcPct val="90000"/>
              </a:lnSpc>
              <a:buFontTx/>
              <a:buChar char="•"/>
            </a:pPr>
            <a:r>
              <a:rPr lang="pt-BR" altLang="pt-BR" sz="2700" b="0" dirty="0" smtClean="0"/>
              <a:t>É uma tecnologia atual.</a:t>
            </a:r>
            <a:endParaRPr lang="pt-BR" altLang="pt-BR" sz="2700" b="0" dirty="0"/>
          </a:p>
          <a:p>
            <a:pPr>
              <a:lnSpc>
                <a:spcPct val="90000"/>
              </a:lnSpc>
            </a:pPr>
            <a:endParaRPr lang="en-US" altLang="pt-BR" sz="2700" b="0" dirty="0"/>
          </a:p>
        </p:txBody>
      </p:sp>
    </p:spTree>
    <p:extLst>
      <p:ext uri="{BB962C8B-B14F-4D97-AF65-F5344CB8AC3E}">
        <p14:creationId xmlns:p14="http://schemas.microsoft.com/office/powerpoint/2010/main" val="4275485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 descr="https://encrypted-tbn0.gstatic.com/images?q=tbn:ANd9GcQC2RwVuYqPgsG6yPdFKZF488AnELiMboN1YyOFkj6R9YsrWvM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504" y="5808425"/>
            <a:ext cx="742034" cy="74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https://encrypted-tbn0.gstatic.com/images?q=tbn:ANd9GcQC2RwVuYqPgsG6yPdFKZF488AnELiMboN1YyOFkj6R9YsrWvM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339" y="4088177"/>
            <a:ext cx="742034" cy="74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9" name="Picture 9" descr="http://www.tecnicaindustriale.it/pumps_3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0" r="23604"/>
          <a:stretch/>
        </p:blipFill>
        <p:spPr bwMode="auto">
          <a:xfrm rot="10800000" flipV="1">
            <a:off x="595943" y="2576278"/>
            <a:ext cx="699431" cy="68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/>
          <p:cNvGrpSpPr/>
          <p:nvPr/>
        </p:nvGrpSpPr>
        <p:grpSpPr>
          <a:xfrm>
            <a:off x="1923362" y="5398830"/>
            <a:ext cx="1570402" cy="1151629"/>
            <a:chOff x="1923362" y="5398830"/>
            <a:chExt cx="1570402" cy="1151629"/>
          </a:xfrm>
        </p:grpSpPr>
        <p:pic>
          <p:nvPicPr>
            <p:cNvPr id="30722" name="Picture 2" descr="http://www.trane.com/seriess/App_Images/Assets/CVHS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3362" y="5398830"/>
              <a:ext cx="1570402" cy="1151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Rectangle 50"/>
            <p:cNvSpPr/>
            <p:nvPr/>
          </p:nvSpPr>
          <p:spPr bwMode="auto">
            <a:xfrm>
              <a:off x="2438400" y="5616858"/>
              <a:ext cx="152400" cy="4571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</p:grp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1473" y="228600"/>
            <a:ext cx="6934200" cy="762000"/>
          </a:xfrm>
        </p:spPr>
        <p:txBody>
          <a:bodyPr/>
          <a:lstStyle/>
          <a:p>
            <a:r>
              <a:rPr lang="pt-BR" altLang="pt-BR" sz="2500" b="0" dirty="0" smtClean="0">
                <a:solidFill>
                  <a:schemeClr val="tx1"/>
                </a:solidFill>
              </a:rPr>
              <a:t>Circuito Primário – Secundário</a:t>
            </a:r>
            <a:br>
              <a:rPr lang="pt-BR" altLang="pt-BR" sz="2500" b="0" dirty="0" smtClean="0">
                <a:solidFill>
                  <a:schemeClr val="tx1"/>
                </a:solidFill>
              </a:rPr>
            </a:br>
            <a:r>
              <a:rPr lang="pt-BR" altLang="pt-BR" sz="2500" b="0" dirty="0" smtClean="0">
                <a:solidFill>
                  <a:schemeClr val="tx1"/>
                </a:solidFill>
              </a:rPr>
              <a:t>Válvulas de 2 Vias / By Pass Livre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825886" y="2092388"/>
            <a:ext cx="4678690" cy="22486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3890700" y="1213918"/>
            <a:ext cx="19812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GB" sz="1600" b="1" dirty="0" err="1" smtClean="0">
                <a:solidFill>
                  <a:srgbClr val="000000"/>
                </a:solidFill>
                <a:latin typeface="+mn-lt"/>
              </a:rPr>
              <a:t>Válvulas</a:t>
            </a:r>
            <a:r>
              <a:rPr lang="en-GB" sz="1600" b="1" dirty="0" smtClean="0">
                <a:solidFill>
                  <a:srgbClr val="000000"/>
                </a:solidFill>
                <a:latin typeface="+mn-lt"/>
              </a:rPr>
              <a:t> de 2 </a:t>
            </a:r>
            <a:r>
              <a:rPr lang="en-GB" sz="1600" b="1" dirty="0" err="1" smtClean="0">
                <a:solidFill>
                  <a:srgbClr val="000000"/>
                </a:solidFill>
                <a:latin typeface="+mn-lt"/>
              </a:rPr>
              <a:t>Vias</a:t>
            </a:r>
            <a:endParaRPr lang="en-GB" sz="1600" b="1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25666" y="4909262"/>
            <a:ext cx="2775333" cy="8508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GB" sz="1600" b="1" dirty="0" err="1" smtClean="0">
                <a:solidFill>
                  <a:srgbClr val="000000"/>
                </a:solidFill>
                <a:latin typeface="+mn-lt"/>
              </a:rPr>
              <a:t>Bombas</a:t>
            </a:r>
            <a:r>
              <a:rPr lang="en-GB" sz="1600" b="1" dirty="0" smtClean="0">
                <a:solidFill>
                  <a:srgbClr val="000000"/>
                </a:solidFill>
                <a:latin typeface="+mn-lt"/>
              </a:rPr>
              <a:t> de </a:t>
            </a:r>
            <a:r>
              <a:rPr lang="en-GB" sz="1600" b="1" dirty="0" err="1" smtClean="0">
                <a:solidFill>
                  <a:srgbClr val="000000"/>
                </a:solidFill>
                <a:latin typeface="+mn-lt"/>
              </a:rPr>
              <a:t>Água</a:t>
            </a:r>
            <a:r>
              <a:rPr lang="en-GB" sz="1600" b="1" dirty="0" smtClean="0">
                <a:solidFill>
                  <a:srgbClr val="000000"/>
                </a:solidFill>
                <a:latin typeface="+mn-lt"/>
              </a:rPr>
              <a:t> Gelada</a:t>
            </a:r>
          </a:p>
          <a:p>
            <a:r>
              <a:rPr lang="en-GB" sz="1600" b="1" dirty="0" err="1" smtClean="0">
                <a:solidFill>
                  <a:srgbClr val="000000"/>
                </a:solidFill>
                <a:latin typeface="+mn-lt"/>
              </a:rPr>
              <a:t>Circuito</a:t>
            </a:r>
            <a:r>
              <a:rPr lang="en-GB" sz="16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600" b="1" dirty="0" err="1" smtClean="0">
                <a:solidFill>
                  <a:srgbClr val="000000"/>
                </a:solidFill>
                <a:latin typeface="+mn-lt"/>
              </a:rPr>
              <a:t>Primário</a:t>
            </a:r>
            <a:r>
              <a:rPr lang="en-GB" sz="1600" b="1" dirty="0" smtClean="0">
                <a:solidFill>
                  <a:srgbClr val="000000"/>
                </a:solidFill>
                <a:latin typeface="+mn-lt"/>
              </a:rPr>
              <a:t> - BAGPs</a:t>
            </a:r>
          </a:p>
          <a:p>
            <a:r>
              <a:rPr lang="en-GB" sz="1600" b="1" dirty="0" err="1" smtClean="0">
                <a:solidFill>
                  <a:srgbClr val="000000"/>
                </a:solidFill>
                <a:latin typeface="+mn-lt"/>
              </a:rPr>
              <a:t>Vazão</a:t>
            </a:r>
            <a:r>
              <a:rPr lang="en-GB" sz="16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600" b="1" dirty="0" err="1" smtClean="0">
                <a:solidFill>
                  <a:srgbClr val="000000"/>
                </a:solidFill>
                <a:latin typeface="+mn-lt"/>
              </a:rPr>
              <a:t>Constante</a:t>
            </a:r>
            <a:endParaRPr lang="en-GB" sz="1600" b="1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5659" y="4672142"/>
            <a:ext cx="1101436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GB" sz="1600" b="1" dirty="0" smtClean="0">
                <a:solidFill>
                  <a:srgbClr val="000000"/>
                </a:solidFill>
                <a:latin typeface="+mn-lt"/>
              </a:rPr>
              <a:t>Chillers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94554" y="2487703"/>
            <a:ext cx="19812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GB" sz="1600" b="1" dirty="0" smtClean="0">
                <a:solidFill>
                  <a:srgbClr val="000000"/>
                </a:solidFill>
                <a:latin typeface="+mn-lt"/>
              </a:rPr>
              <a:t>Fan-Coils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8291946" y="1766957"/>
            <a:ext cx="0" cy="4586876"/>
          </a:xfrm>
          <a:prstGeom prst="line">
            <a:avLst/>
          </a:prstGeom>
          <a:noFill/>
          <a:ln w="952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838200" y="3183054"/>
            <a:ext cx="0" cy="2075840"/>
          </a:xfrm>
          <a:prstGeom prst="line">
            <a:avLst/>
          </a:prstGeom>
          <a:noFill/>
          <a:ln w="952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00200"/>
            <a:ext cx="398134" cy="577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Straight Connector 33"/>
          <p:cNvCxnSpPr/>
          <p:nvPr/>
        </p:nvCxnSpPr>
        <p:spPr bwMode="auto">
          <a:xfrm>
            <a:off x="838200" y="3541183"/>
            <a:ext cx="4114800" cy="6735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 flipV="1">
            <a:off x="3637068" y="3534449"/>
            <a:ext cx="4661805" cy="6734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7" name="Picture 9" descr="http://www.daikinindia.com/sites/default/files/styles/product_image/public/product%20logo/centrifugal_chiller_img.png?itok=GMq5BQI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891" y="4248413"/>
            <a:ext cx="2303344" cy="88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Connector 30"/>
          <p:cNvCxnSpPr/>
          <p:nvPr/>
        </p:nvCxnSpPr>
        <p:spPr bwMode="auto">
          <a:xfrm>
            <a:off x="838200" y="2092389"/>
            <a:ext cx="0" cy="574611"/>
          </a:xfrm>
          <a:prstGeom prst="line">
            <a:avLst/>
          </a:prstGeom>
          <a:noFill/>
          <a:ln w="952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 flipV="1">
            <a:off x="3200400" y="6381520"/>
            <a:ext cx="2304176" cy="1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>
            <a:off x="3258659" y="6248400"/>
            <a:ext cx="482114" cy="1426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>
            <a:off x="3711910" y="5257468"/>
            <a:ext cx="9621" cy="975457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>
            <a:off x="838200" y="5257468"/>
            <a:ext cx="2873710" cy="1426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 flipV="1">
            <a:off x="3231550" y="4688877"/>
            <a:ext cx="2304176" cy="1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>
            <a:off x="3292628" y="4555934"/>
            <a:ext cx="438524" cy="1426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/>
          <p:nvPr/>
        </p:nvCxnSpPr>
        <p:spPr bwMode="auto">
          <a:xfrm>
            <a:off x="3740773" y="4068206"/>
            <a:ext cx="0" cy="489154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>
            <a:off x="838200" y="4068206"/>
            <a:ext cx="2926665" cy="0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/>
          <p:nvPr/>
        </p:nvCxnSpPr>
        <p:spPr bwMode="auto">
          <a:xfrm>
            <a:off x="5732521" y="4672142"/>
            <a:ext cx="2566352" cy="0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>
            <a:off x="5924904" y="6353833"/>
            <a:ext cx="2373969" cy="0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" name="TextBox 59"/>
          <p:cNvSpPr txBox="1"/>
          <p:nvPr/>
        </p:nvSpPr>
        <p:spPr>
          <a:xfrm>
            <a:off x="2081544" y="2461021"/>
            <a:ext cx="3023856" cy="7850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GB" sz="1600" b="1" dirty="0" err="1" smtClean="0">
                <a:solidFill>
                  <a:srgbClr val="000000"/>
                </a:solidFill>
                <a:latin typeface="+mn-lt"/>
              </a:rPr>
              <a:t>Bombas</a:t>
            </a:r>
            <a:r>
              <a:rPr lang="en-GB" sz="1600" b="1" dirty="0" smtClean="0">
                <a:solidFill>
                  <a:srgbClr val="000000"/>
                </a:solidFill>
                <a:latin typeface="+mn-lt"/>
              </a:rPr>
              <a:t> de </a:t>
            </a:r>
            <a:r>
              <a:rPr lang="en-GB" sz="1600" b="1" dirty="0" err="1" smtClean="0">
                <a:solidFill>
                  <a:srgbClr val="000000"/>
                </a:solidFill>
                <a:latin typeface="+mn-lt"/>
              </a:rPr>
              <a:t>Água</a:t>
            </a:r>
            <a:r>
              <a:rPr lang="en-GB" sz="1600" b="1" dirty="0" smtClean="0">
                <a:solidFill>
                  <a:srgbClr val="000000"/>
                </a:solidFill>
                <a:latin typeface="+mn-lt"/>
              </a:rPr>
              <a:t> Gelada</a:t>
            </a:r>
          </a:p>
          <a:p>
            <a:r>
              <a:rPr lang="en-GB" sz="1600" b="1" dirty="0" err="1" smtClean="0">
                <a:solidFill>
                  <a:srgbClr val="000000"/>
                </a:solidFill>
                <a:latin typeface="+mn-lt"/>
              </a:rPr>
              <a:t>Circuito</a:t>
            </a:r>
            <a:r>
              <a:rPr lang="en-GB" sz="16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600" b="1" dirty="0" err="1" smtClean="0">
                <a:solidFill>
                  <a:srgbClr val="000000"/>
                </a:solidFill>
                <a:latin typeface="+mn-lt"/>
              </a:rPr>
              <a:t>Secundário</a:t>
            </a:r>
            <a:r>
              <a:rPr lang="en-GB" sz="1600" b="1" dirty="0" smtClean="0">
                <a:solidFill>
                  <a:srgbClr val="000000"/>
                </a:solidFill>
                <a:latin typeface="+mn-lt"/>
              </a:rPr>
              <a:t> - BAGSs</a:t>
            </a:r>
          </a:p>
          <a:p>
            <a:r>
              <a:rPr lang="en-GB" sz="1600" b="1" dirty="0" err="1" smtClean="0">
                <a:solidFill>
                  <a:srgbClr val="000000"/>
                </a:solidFill>
                <a:latin typeface="+mn-lt"/>
              </a:rPr>
              <a:t>Vazão</a:t>
            </a:r>
            <a:r>
              <a:rPr lang="en-GB" sz="16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600" b="1" dirty="0" err="1" smtClean="0">
                <a:solidFill>
                  <a:srgbClr val="000000"/>
                </a:solidFill>
                <a:latin typeface="+mn-lt"/>
              </a:rPr>
              <a:t>Variável</a:t>
            </a:r>
            <a:endParaRPr lang="en-GB" sz="1600" b="1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169095" y="3086417"/>
            <a:ext cx="1563426" cy="344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GB" sz="1600" b="1" dirty="0" smtClean="0">
                <a:solidFill>
                  <a:srgbClr val="000000"/>
                </a:solidFill>
                <a:latin typeface="+mn-lt"/>
              </a:rPr>
              <a:t>By Pass Livre</a:t>
            </a:r>
          </a:p>
        </p:txBody>
      </p:sp>
      <p:pic>
        <p:nvPicPr>
          <p:cNvPr id="30731" name="Picture 11" descr="https://encrypted-tbn0.gstatic.com/images?q=tbn:ANd9GcS-wamvzzL_-ln12US-gOLJNztGen9a5BTa0TURGUxoPWUFFdlNk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977" y="971074"/>
            <a:ext cx="1402360" cy="140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/>
          <p:cNvCxnSpPr/>
          <p:nvPr/>
        </p:nvCxnSpPr>
        <p:spPr bwMode="auto">
          <a:xfrm>
            <a:off x="5858784" y="2092388"/>
            <a:ext cx="1227816" cy="0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6990052" y="1792893"/>
            <a:ext cx="1301894" cy="0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0742" name="Group 30741"/>
          <p:cNvGrpSpPr/>
          <p:nvPr/>
        </p:nvGrpSpPr>
        <p:grpSpPr>
          <a:xfrm>
            <a:off x="1439355" y="2486640"/>
            <a:ext cx="510653" cy="861913"/>
            <a:chOff x="1439355" y="2486640"/>
            <a:chExt cx="510653" cy="861913"/>
          </a:xfrm>
        </p:grpSpPr>
        <p:pic>
          <p:nvPicPr>
            <p:cNvPr id="30725" name="Picture 5" descr="https://encrypted-tbn3.gstatic.com/images?q=tbn:ANd9GcTo1jW9fMjjqDG_zSAHQpyia0zJ8HfLS_m5XL-pjoV3pem5H_qSfw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9355" y="2486640"/>
              <a:ext cx="510653" cy="861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740" name="Rectangle 30739"/>
            <p:cNvSpPr/>
            <p:nvPr/>
          </p:nvSpPr>
          <p:spPr bwMode="auto">
            <a:xfrm>
              <a:off x="1694681" y="2628592"/>
              <a:ext cx="210319" cy="381000"/>
            </a:xfrm>
            <a:prstGeom prst="rect">
              <a:avLst/>
            </a:prstGeom>
            <a:solidFill>
              <a:srgbClr val="333333"/>
            </a:solidFill>
            <a:ln w="1905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</p:grpSp>
      <p:cxnSp>
        <p:nvCxnSpPr>
          <p:cNvPr id="70" name="Straight Connector 69"/>
          <p:cNvCxnSpPr/>
          <p:nvPr/>
        </p:nvCxnSpPr>
        <p:spPr bwMode="auto">
          <a:xfrm>
            <a:off x="977097" y="2971800"/>
            <a:ext cx="674409" cy="0"/>
          </a:xfrm>
          <a:prstGeom prst="line">
            <a:avLst/>
          </a:prstGeom>
          <a:noFill/>
          <a:ln w="317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6002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6521450" cy="723900"/>
          </a:xfrm>
        </p:spPr>
        <p:txBody>
          <a:bodyPr/>
          <a:lstStyle/>
          <a:p>
            <a:r>
              <a:rPr lang="en-US" altLang="pt-BR" sz="2900" b="0" dirty="0" smtClean="0">
                <a:solidFill>
                  <a:schemeClr val="tx1"/>
                </a:solidFill>
                <a:cs typeface="Times New Roman" pitchFamily="18" charset="0"/>
              </a:rPr>
              <a:t>ABNT NBR 16069:2010</a:t>
            </a:r>
            <a:br>
              <a:rPr lang="en-US" altLang="pt-BR" sz="2900" b="0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en-US" altLang="pt-BR" sz="2900" b="0" dirty="0" err="1" smtClean="0">
                <a:solidFill>
                  <a:schemeClr val="tx1"/>
                </a:solidFill>
                <a:cs typeface="Times New Roman" pitchFamily="18" charset="0"/>
              </a:rPr>
              <a:t>Segurança</a:t>
            </a:r>
            <a:r>
              <a:rPr lang="en-US" altLang="pt-BR" sz="2900" b="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pt-BR" sz="2900" b="0" dirty="0" err="1" smtClean="0">
                <a:solidFill>
                  <a:schemeClr val="tx1"/>
                </a:solidFill>
                <a:cs typeface="Times New Roman" pitchFamily="18" charset="0"/>
              </a:rPr>
              <a:t>em</a:t>
            </a:r>
            <a:r>
              <a:rPr lang="en-US" altLang="pt-BR" sz="2900" b="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pt-BR" sz="2900" b="0" dirty="0" err="1" smtClean="0">
                <a:solidFill>
                  <a:schemeClr val="tx1"/>
                </a:solidFill>
                <a:cs typeface="Times New Roman" pitchFamily="18" charset="0"/>
              </a:rPr>
              <a:t>Sistemas</a:t>
            </a:r>
            <a:r>
              <a:rPr lang="en-US" altLang="pt-BR" sz="2900" b="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pt-BR" sz="2900" b="0" dirty="0" err="1" smtClean="0">
                <a:solidFill>
                  <a:schemeClr val="tx1"/>
                </a:solidFill>
                <a:cs typeface="Times New Roman" pitchFamily="18" charset="0"/>
              </a:rPr>
              <a:t>Frigoríficos</a:t>
            </a:r>
            <a:endParaRPr lang="en-US" altLang="pt-BR" sz="29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1752600"/>
            <a:ext cx="8458200" cy="2124075"/>
          </a:xfrm>
        </p:spPr>
        <p:txBody>
          <a:bodyPr/>
          <a:lstStyle/>
          <a:p>
            <a:r>
              <a:rPr lang="pt-BR" altLang="pt-BR" sz="2700" b="0" dirty="0" err="1">
                <a:solidFill>
                  <a:schemeClr val="tx1"/>
                </a:solidFill>
              </a:rPr>
              <a:t>Detetor</a:t>
            </a:r>
            <a:r>
              <a:rPr lang="pt-BR" altLang="pt-BR" sz="2700" b="0" dirty="0">
                <a:solidFill>
                  <a:schemeClr val="tx1"/>
                </a:solidFill>
              </a:rPr>
              <a:t> de vazamento de refrigerante – Onde?</a:t>
            </a:r>
          </a:p>
          <a:p>
            <a:r>
              <a:rPr lang="pt-BR" altLang="pt-BR" sz="2700" b="0" dirty="0">
                <a:solidFill>
                  <a:schemeClr val="tx1"/>
                </a:solidFill>
              </a:rPr>
              <a:t>Ventilação mecânica – Onde?</a:t>
            </a:r>
          </a:p>
          <a:p>
            <a:r>
              <a:rPr lang="pt-BR" altLang="pt-BR" sz="2700" b="0" dirty="0">
                <a:solidFill>
                  <a:schemeClr val="tx1"/>
                </a:solidFill>
              </a:rPr>
              <a:t>Limite da quantidade de refrigerante – Cálculo!</a:t>
            </a:r>
          </a:p>
          <a:p>
            <a:r>
              <a:rPr lang="pt-BR" altLang="pt-BR" sz="2700" b="0" dirty="0">
                <a:solidFill>
                  <a:schemeClr val="tx1"/>
                </a:solidFill>
              </a:rPr>
              <a:t>Declaração de ensaio e responsável</a:t>
            </a:r>
            <a:endParaRPr lang="en-US" altLang="pt-BR" sz="27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266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6521450" cy="876300"/>
          </a:xfrm>
        </p:spPr>
        <p:txBody>
          <a:bodyPr/>
          <a:lstStyle/>
          <a:p>
            <a:r>
              <a:rPr lang="en-US" altLang="pt-BR" sz="3100" b="0" dirty="0">
                <a:solidFill>
                  <a:schemeClr val="tx1"/>
                </a:solidFill>
                <a:cs typeface="Times New Roman" pitchFamily="18" charset="0"/>
              </a:rPr>
              <a:t>Standard </a:t>
            </a:r>
            <a:r>
              <a:rPr lang="en-US" altLang="pt-BR" sz="3100" b="0" dirty="0" smtClean="0">
                <a:solidFill>
                  <a:schemeClr val="tx1"/>
                </a:solidFill>
                <a:cs typeface="Times New Roman" pitchFamily="18" charset="0"/>
              </a:rPr>
              <a:t>62.1-2013 </a:t>
            </a:r>
            <a:r>
              <a:rPr lang="en-US" altLang="pt-BR" sz="3100" b="0" dirty="0">
                <a:solidFill>
                  <a:schemeClr val="tx1"/>
                </a:solidFill>
                <a:cs typeface="Times New Roman" pitchFamily="18" charset="0"/>
              </a:rPr>
              <a:t>– Ventilation for Acceptable Indoor Air Quality</a:t>
            </a:r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1447800"/>
            <a:ext cx="8153399" cy="3571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2700" b="0" dirty="0">
                <a:solidFill>
                  <a:schemeClr val="tx1"/>
                </a:solidFill>
              </a:rPr>
              <a:t>O grau de filtragem mínimo é MERV 6 (G3 ABNT)</a:t>
            </a:r>
          </a:p>
          <a:p>
            <a:pPr lvl="1">
              <a:lnSpc>
                <a:spcPct val="90000"/>
              </a:lnSpc>
            </a:pPr>
            <a:r>
              <a:rPr lang="pt-BR" altLang="pt-BR" sz="2700" b="0" dirty="0">
                <a:solidFill>
                  <a:schemeClr val="tx1"/>
                </a:solidFill>
              </a:rPr>
              <a:t>Unidades internas são normalmente equipadas com MERV 2</a:t>
            </a:r>
          </a:p>
          <a:p>
            <a:pPr>
              <a:lnSpc>
                <a:spcPct val="90000"/>
              </a:lnSpc>
            </a:pPr>
            <a:r>
              <a:rPr lang="pt-BR" altLang="pt-BR" sz="2700" b="0" dirty="0" smtClean="0">
                <a:solidFill>
                  <a:schemeClr val="tx1"/>
                </a:solidFill>
              </a:rPr>
              <a:t>MERV </a:t>
            </a:r>
            <a:r>
              <a:rPr lang="pt-BR" altLang="pt-BR" sz="2700" b="0" dirty="0">
                <a:solidFill>
                  <a:schemeClr val="tx1"/>
                </a:solidFill>
              </a:rPr>
              <a:t>6 ou superior é </a:t>
            </a:r>
            <a:r>
              <a:rPr lang="pt-BR" altLang="pt-BR" sz="2700" b="0" dirty="0" smtClean="0">
                <a:solidFill>
                  <a:schemeClr val="tx1"/>
                </a:solidFill>
              </a:rPr>
              <a:t>especial</a:t>
            </a:r>
          </a:p>
          <a:p>
            <a:pPr>
              <a:lnSpc>
                <a:spcPct val="90000"/>
              </a:lnSpc>
            </a:pPr>
            <a:endParaRPr lang="pt-BR" altLang="pt-BR" sz="2700" b="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pt-BR" altLang="pt-BR" sz="2700" b="0" dirty="0">
                <a:solidFill>
                  <a:schemeClr val="tx1"/>
                </a:solidFill>
              </a:rPr>
              <a:t>DOAS – </a:t>
            </a:r>
            <a:r>
              <a:rPr lang="pt-BR" altLang="pt-BR" sz="2700" b="0" dirty="0" smtClean="0">
                <a:solidFill>
                  <a:schemeClr val="tx1"/>
                </a:solidFill>
              </a:rPr>
              <a:t>É </a:t>
            </a:r>
            <a:r>
              <a:rPr lang="pt-BR" altLang="pt-BR" sz="2700" b="0" dirty="0">
                <a:solidFill>
                  <a:schemeClr val="tx1"/>
                </a:solidFill>
              </a:rPr>
              <a:t>obrigatório um sistema </a:t>
            </a:r>
            <a:r>
              <a:rPr lang="pt-BR" altLang="pt-BR" sz="2700" b="0" dirty="0" smtClean="0">
                <a:solidFill>
                  <a:schemeClr val="tx1"/>
                </a:solidFill>
              </a:rPr>
              <a:t>dedicado de </a:t>
            </a:r>
            <a:r>
              <a:rPr lang="pt-BR" altLang="pt-BR" sz="2700" b="0" dirty="0">
                <a:solidFill>
                  <a:schemeClr val="tx1"/>
                </a:solidFill>
              </a:rPr>
              <a:t>tratamento do ar externo</a:t>
            </a:r>
            <a:endParaRPr lang="en-US" altLang="pt-BR" sz="27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941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6521450" cy="723900"/>
          </a:xfrm>
        </p:spPr>
        <p:txBody>
          <a:bodyPr/>
          <a:lstStyle/>
          <a:p>
            <a:r>
              <a:rPr lang="pt-BR" altLang="pt-BR" sz="3100" b="0" dirty="0">
                <a:solidFill>
                  <a:schemeClr val="tx1"/>
                </a:solidFill>
              </a:rPr>
              <a:t>Qualidade Interna do </a:t>
            </a:r>
            <a:r>
              <a:rPr lang="pt-BR" altLang="pt-BR" sz="3100" b="0" dirty="0" smtClean="0">
                <a:solidFill>
                  <a:schemeClr val="tx1"/>
                </a:solidFill>
              </a:rPr>
              <a:t>Ar</a:t>
            </a:r>
            <a:endParaRPr lang="en-US" altLang="pt-BR" sz="3100" b="0" dirty="0"/>
          </a:p>
        </p:txBody>
      </p:sp>
      <p:pic>
        <p:nvPicPr>
          <p:cNvPr id="151555" name="Picture 3" descr="F:\Tuco\Ar Condicionado\0312 Toshiba Ev Insuflamento Sujo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8155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615" name="Text Box 63"/>
          <p:cNvSpPr txBox="1">
            <a:spLocks noChangeArrowheads="1"/>
          </p:cNvSpPr>
          <p:nvPr/>
        </p:nvSpPr>
        <p:spPr bwMode="auto">
          <a:xfrm>
            <a:off x="838200" y="5715000"/>
            <a:ext cx="7772400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1600" b="1" dirty="0" smtClean="0">
                <a:latin typeface="+mn-lt"/>
              </a:rPr>
              <a:t>Rotor </a:t>
            </a:r>
            <a:r>
              <a:rPr lang="pt-BR" altLang="pt-BR" sz="1600" b="1" dirty="0">
                <a:latin typeface="+mn-lt"/>
              </a:rPr>
              <a:t>do ventilador de um evaporador </a:t>
            </a:r>
            <a:r>
              <a:rPr lang="pt-BR" altLang="pt-BR" sz="1600" b="1" dirty="0" err="1">
                <a:latin typeface="+mn-lt"/>
              </a:rPr>
              <a:t>Highwall</a:t>
            </a:r>
            <a:r>
              <a:rPr lang="pt-BR" altLang="pt-BR" sz="1600" b="1" dirty="0">
                <a:latin typeface="+mn-lt"/>
              </a:rPr>
              <a:t> após 2 anos de operação</a:t>
            </a:r>
            <a:endParaRPr lang="en-US" altLang="pt-BR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6322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43951" y="152400"/>
            <a:ext cx="6521450" cy="723900"/>
          </a:xfrm>
        </p:spPr>
        <p:txBody>
          <a:bodyPr/>
          <a:lstStyle/>
          <a:p>
            <a:r>
              <a:rPr lang="pt-BR" altLang="pt-BR" sz="3100" b="0" dirty="0">
                <a:solidFill>
                  <a:schemeClr val="tx1"/>
                </a:solidFill>
              </a:rPr>
              <a:t>Qualidade Interna do </a:t>
            </a:r>
            <a:r>
              <a:rPr lang="pt-BR" altLang="pt-BR" sz="3100" b="0" dirty="0" smtClean="0">
                <a:solidFill>
                  <a:schemeClr val="tx1"/>
                </a:solidFill>
              </a:rPr>
              <a:t>Ar</a:t>
            </a:r>
            <a:endParaRPr lang="en-US" altLang="pt-BR" sz="3100" b="0" dirty="0">
              <a:solidFill>
                <a:schemeClr val="tx1"/>
              </a:solidFill>
            </a:endParaRPr>
          </a:p>
        </p:txBody>
      </p:sp>
      <p:pic>
        <p:nvPicPr>
          <p:cNvPr id="152580" name="Picture 4" descr="F:\Tuco\Ar Condicionado\0312 Toshiba Ev Rotor Sujo 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545" y="1295400"/>
            <a:ext cx="62484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582" name="Text Box 6"/>
          <p:cNvSpPr txBox="1">
            <a:spLocks noChangeArrowheads="1"/>
          </p:cNvSpPr>
          <p:nvPr/>
        </p:nvSpPr>
        <p:spPr bwMode="auto">
          <a:xfrm>
            <a:off x="533400" y="2438400"/>
            <a:ext cx="1371600" cy="20621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1600" b="1" dirty="0" smtClean="0">
                <a:latin typeface="+mn-lt"/>
              </a:rPr>
              <a:t>Rotor </a:t>
            </a:r>
            <a:r>
              <a:rPr lang="pt-BR" altLang="pt-BR" sz="1600" b="1" dirty="0">
                <a:latin typeface="+mn-lt"/>
              </a:rPr>
              <a:t>do ventilador de um evaporador </a:t>
            </a:r>
            <a:r>
              <a:rPr lang="pt-BR" altLang="pt-BR" sz="1600" b="1" dirty="0" err="1">
                <a:latin typeface="+mn-lt"/>
              </a:rPr>
              <a:t>Highwall</a:t>
            </a:r>
            <a:r>
              <a:rPr lang="pt-BR" altLang="pt-BR" sz="1600" b="1" dirty="0">
                <a:latin typeface="+mn-lt"/>
              </a:rPr>
              <a:t> após 2 anos de operação</a:t>
            </a:r>
            <a:endParaRPr lang="en-US" altLang="pt-BR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6316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6521450" cy="723900"/>
          </a:xfrm>
        </p:spPr>
        <p:txBody>
          <a:bodyPr/>
          <a:lstStyle/>
          <a:p>
            <a:r>
              <a:rPr lang="pt-BR" altLang="pt-BR" sz="3100" b="0" dirty="0">
                <a:solidFill>
                  <a:schemeClr val="tx1"/>
                </a:solidFill>
              </a:rPr>
              <a:t>Unidades Internas sem Dutos</a:t>
            </a:r>
            <a:endParaRPr lang="en-US" altLang="pt-BR" sz="3100" b="0" dirty="0">
              <a:solidFill>
                <a:schemeClr val="tx1"/>
              </a:solidFill>
            </a:endParaRPr>
          </a:p>
        </p:txBody>
      </p:sp>
      <p:sp>
        <p:nvSpPr>
          <p:cNvPr id="2109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1752600"/>
            <a:ext cx="8305800" cy="3200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altLang="pt-BR" sz="2700" b="0" dirty="0">
                <a:solidFill>
                  <a:schemeClr val="tx1"/>
                </a:solidFill>
              </a:rPr>
              <a:t>É um bom equipamento de refrigeração do </a:t>
            </a:r>
            <a:r>
              <a:rPr lang="pt-BR" altLang="pt-BR" sz="2700" b="0" dirty="0" smtClean="0">
                <a:solidFill>
                  <a:schemeClr val="tx1"/>
                </a:solidFill>
              </a:rPr>
              <a:t>ar.</a:t>
            </a:r>
            <a:endParaRPr lang="pt-BR" altLang="pt-BR" sz="2700" b="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pt-BR" altLang="pt-BR" sz="2700" b="0" dirty="0">
                <a:solidFill>
                  <a:schemeClr val="tx1"/>
                </a:solidFill>
              </a:rPr>
              <a:t>Não é um equipamento de condicionamento de ar </a:t>
            </a:r>
            <a:r>
              <a:rPr lang="pt-BR" altLang="pt-BR" sz="2700" b="0" dirty="0" smtClean="0">
                <a:solidFill>
                  <a:schemeClr val="tx1"/>
                </a:solidFill>
              </a:rPr>
              <a:t>completo.</a:t>
            </a:r>
            <a:endParaRPr lang="pt-BR" altLang="pt-BR" sz="2700" b="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pt-BR" altLang="pt-BR" sz="2700" b="0" dirty="0">
                <a:solidFill>
                  <a:schemeClr val="tx1"/>
                </a:solidFill>
              </a:rPr>
              <a:t>Não importa se é para expansão direta ou água </a:t>
            </a:r>
            <a:r>
              <a:rPr lang="pt-BR" altLang="pt-BR" sz="2700" b="0" dirty="0" smtClean="0">
                <a:solidFill>
                  <a:schemeClr val="tx1"/>
                </a:solidFill>
              </a:rPr>
              <a:t>gelada.</a:t>
            </a:r>
            <a:endParaRPr lang="en-US" altLang="pt-BR" sz="27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52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6521450" cy="723900"/>
          </a:xfrm>
        </p:spPr>
        <p:txBody>
          <a:bodyPr/>
          <a:lstStyle/>
          <a:p>
            <a:r>
              <a:rPr lang="pt-BR" altLang="pt-BR" sz="3100" b="0" dirty="0">
                <a:solidFill>
                  <a:schemeClr val="tx1"/>
                </a:solidFill>
              </a:rPr>
              <a:t>Conclusão</a:t>
            </a:r>
            <a:endParaRPr lang="en-US" altLang="pt-BR" sz="3100" b="0" dirty="0">
              <a:solidFill>
                <a:schemeClr val="tx1"/>
              </a:solidFill>
            </a:endParaRPr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1524000"/>
            <a:ext cx="8382000" cy="33432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altLang="pt-BR" sz="2700" b="0" dirty="0">
                <a:solidFill>
                  <a:schemeClr val="tx1"/>
                </a:solidFill>
              </a:rPr>
              <a:t>A principal diferença está na unidade interna empregada e no risco da tubulação de </a:t>
            </a:r>
            <a:r>
              <a:rPr lang="pt-BR" altLang="pt-BR" sz="2700" b="0" dirty="0" smtClean="0">
                <a:solidFill>
                  <a:schemeClr val="tx1"/>
                </a:solidFill>
              </a:rPr>
              <a:t>refrigerante.</a:t>
            </a:r>
          </a:p>
          <a:p>
            <a:pPr>
              <a:lnSpc>
                <a:spcPct val="150000"/>
              </a:lnSpc>
            </a:pPr>
            <a:r>
              <a:rPr lang="pt-BR" altLang="pt-BR" sz="2700" b="0" dirty="0" smtClean="0">
                <a:solidFill>
                  <a:schemeClr val="tx1"/>
                </a:solidFill>
              </a:rPr>
              <a:t>High </a:t>
            </a:r>
            <a:r>
              <a:rPr lang="pt-BR" altLang="pt-BR" sz="2700" b="0" dirty="0" err="1">
                <a:solidFill>
                  <a:schemeClr val="tx1"/>
                </a:solidFill>
              </a:rPr>
              <a:t>wall</a:t>
            </a:r>
            <a:r>
              <a:rPr lang="pt-BR" altLang="pt-BR" sz="2700" b="0" dirty="0">
                <a:solidFill>
                  <a:schemeClr val="tx1"/>
                </a:solidFill>
              </a:rPr>
              <a:t> hidrônico é tão limitado quanto o de expansão </a:t>
            </a:r>
            <a:r>
              <a:rPr lang="pt-BR" altLang="pt-BR" sz="2700" b="0" dirty="0" smtClean="0">
                <a:solidFill>
                  <a:schemeClr val="tx1"/>
                </a:solidFill>
              </a:rPr>
              <a:t>direta.</a:t>
            </a:r>
          </a:p>
          <a:p>
            <a:pPr>
              <a:lnSpc>
                <a:spcPct val="150000"/>
              </a:lnSpc>
            </a:pPr>
            <a:r>
              <a:rPr lang="pt-BR" altLang="pt-BR" sz="2700" b="0" dirty="0" smtClean="0">
                <a:solidFill>
                  <a:schemeClr val="tx1"/>
                </a:solidFill>
              </a:rPr>
              <a:t>Vazamento </a:t>
            </a:r>
            <a:r>
              <a:rPr lang="pt-BR" altLang="pt-BR" sz="2700" b="0" dirty="0">
                <a:solidFill>
                  <a:schemeClr val="tx1"/>
                </a:solidFill>
              </a:rPr>
              <a:t>de refrigerante em acidente ou em reparos</a:t>
            </a:r>
          </a:p>
        </p:txBody>
      </p:sp>
    </p:spTree>
    <p:extLst>
      <p:ext uri="{BB962C8B-B14F-4D97-AF65-F5344CB8AC3E}">
        <p14:creationId xmlns:p14="http://schemas.microsoft.com/office/powerpoint/2010/main" val="2433073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Conclusão - Desvantagens</a:t>
            </a:r>
            <a:endParaRPr lang="en-US" altLang="pt-BR"/>
          </a:p>
        </p:txBody>
      </p:sp>
      <p:sp>
        <p:nvSpPr>
          <p:cNvPr id="2099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1676400"/>
            <a:ext cx="8153400" cy="3810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altLang="pt-BR" sz="2700" b="0" dirty="0">
                <a:solidFill>
                  <a:schemeClr val="tx1"/>
                </a:solidFill>
              </a:rPr>
              <a:t>Maior custo inicial</a:t>
            </a:r>
          </a:p>
          <a:p>
            <a:pPr>
              <a:lnSpc>
                <a:spcPct val="150000"/>
              </a:lnSpc>
            </a:pPr>
            <a:r>
              <a:rPr lang="pt-BR" altLang="pt-BR" sz="2700" b="0" dirty="0">
                <a:solidFill>
                  <a:schemeClr val="tx1"/>
                </a:solidFill>
              </a:rPr>
              <a:t>Filtros de baixa eficiência</a:t>
            </a:r>
          </a:p>
          <a:p>
            <a:pPr>
              <a:lnSpc>
                <a:spcPct val="150000"/>
              </a:lnSpc>
            </a:pPr>
            <a:r>
              <a:rPr lang="pt-BR" altLang="pt-BR" sz="2700" b="0" dirty="0">
                <a:solidFill>
                  <a:schemeClr val="tx1"/>
                </a:solidFill>
              </a:rPr>
              <a:t>Distribuição de ar inadequada</a:t>
            </a:r>
          </a:p>
          <a:p>
            <a:pPr>
              <a:lnSpc>
                <a:spcPct val="150000"/>
              </a:lnSpc>
            </a:pPr>
            <a:r>
              <a:rPr lang="pt-BR" altLang="pt-BR" sz="2700" b="0" dirty="0">
                <a:solidFill>
                  <a:schemeClr val="tx1"/>
                </a:solidFill>
              </a:rPr>
              <a:t>Reduzido controle da umidade</a:t>
            </a:r>
          </a:p>
          <a:p>
            <a:pPr>
              <a:lnSpc>
                <a:spcPct val="150000"/>
              </a:lnSpc>
            </a:pPr>
            <a:r>
              <a:rPr lang="pt-BR" altLang="pt-BR" sz="2700" b="0" dirty="0">
                <a:solidFill>
                  <a:schemeClr val="tx1"/>
                </a:solidFill>
              </a:rPr>
              <a:t>Muitos </a:t>
            </a:r>
            <a:r>
              <a:rPr lang="pt-BR" altLang="pt-BR" sz="2700" b="0" dirty="0" smtClean="0">
                <a:solidFill>
                  <a:schemeClr val="tx1"/>
                </a:solidFill>
              </a:rPr>
              <a:t>itens</a:t>
            </a:r>
          </a:p>
          <a:p>
            <a:pPr>
              <a:lnSpc>
                <a:spcPct val="150000"/>
              </a:lnSpc>
            </a:pPr>
            <a:r>
              <a:rPr lang="en-GB" altLang="pt-BR" sz="2700" b="0" dirty="0" err="1" smtClean="0">
                <a:solidFill>
                  <a:schemeClr val="tx1"/>
                </a:solidFill>
              </a:rPr>
              <a:t>Problemas</a:t>
            </a:r>
            <a:r>
              <a:rPr lang="en-GB" altLang="pt-BR" sz="2700" b="0" dirty="0" smtClean="0">
                <a:solidFill>
                  <a:schemeClr val="tx1"/>
                </a:solidFill>
              </a:rPr>
              <a:t> com PMOC</a:t>
            </a:r>
            <a:endParaRPr lang="pt-BR" altLang="pt-BR" sz="27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634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6934200" cy="685800"/>
          </a:xfrm>
        </p:spPr>
        <p:txBody>
          <a:bodyPr/>
          <a:lstStyle/>
          <a:p>
            <a:r>
              <a:rPr lang="pt-BR" altLang="pt-BR" sz="2500" b="0" dirty="0" smtClean="0">
                <a:solidFill>
                  <a:schemeClr val="tx1"/>
                </a:solidFill>
              </a:rPr>
              <a:t>Sistema Existente </a:t>
            </a:r>
            <a:br>
              <a:rPr lang="pt-BR" altLang="pt-BR" sz="2500" b="0" dirty="0" smtClean="0">
                <a:solidFill>
                  <a:schemeClr val="tx1"/>
                </a:solidFill>
              </a:rPr>
            </a:br>
            <a:r>
              <a:rPr lang="pt-BR" altLang="pt-BR" sz="2500" b="0" dirty="0" smtClean="0">
                <a:solidFill>
                  <a:schemeClr val="tx1"/>
                </a:solidFill>
              </a:rPr>
              <a:t>Condições Reais Máximas da CAG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610975"/>
              </p:ext>
            </p:extLst>
          </p:nvPr>
        </p:nvGraphicFramePr>
        <p:xfrm>
          <a:off x="609600" y="1219200"/>
          <a:ext cx="8229600" cy="35813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3884"/>
                <a:gridCol w="1532965"/>
                <a:gridCol w="1452282"/>
                <a:gridCol w="1210235"/>
                <a:gridCol w="1210234"/>
              </a:tblGrid>
              <a:tr h="542970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Capacidade 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010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Equipamento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Potência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kW/ton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010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010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Chillers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4.451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0.790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010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BAGPs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70.323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010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BAGSs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55.072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010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BACs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48.116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010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Torres (Ventiladores)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93.286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3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1319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3.466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707140"/>
              </p:ext>
            </p:extLst>
          </p:nvPr>
        </p:nvGraphicFramePr>
        <p:xfrm>
          <a:off x="609600" y="5029200"/>
          <a:ext cx="5791200" cy="5886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9400"/>
                <a:gridCol w="1524000"/>
                <a:gridCol w="1447800"/>
              </a:tblGrid>
              <a:tr h="5813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Consumo de Energia</a:t>
                      </a:r>
                    </a:p>
                    <a:p>
                      <a:pPr algn="ctr" fontAlgn="ctr"/>
                      <a:r>
                        <a:rPr lang="en-GB" sz="1900" b="1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Anual</a:t>
                      </a:r>
                      <a:r>
                        <a:rPr lang="en-GB" sz="1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GB" sz="1900" b="1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Estimado</a:t>
                      </a:r>
                      <a:endParaRPr lang="pt-BR" sz="19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3087</a:t>
                      </a:r>
                      <a:endParaRPr lang="pt-BR" sz="19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MWh</a:t>
                      </a:r>
                      <a:endParaRPr lang="pt-BR" sz="19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5737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350968" cy="838200"/>
          </a:xfrm>
        </p:spPr>
        <p:txBody>
          <a:bodyPr/>
          <a:lstStyle/>
          <a:p>
            <a:r>
              <a:rPr lang="en-US" sz="3100" b="0" dirty="0" err="1" smtClean="0">
                <a:solidFill>
                  <a:schemeClr val="tx1"/>
                </a:solidFill>
              </a:rPr>
              <a:t>Eficiência</a:t>
            </a:r>
            <a:r>
              <a:rPr lang="en-US" sz="3100" b="0" dirty="0" smtClean="0">
                <a:solidFill>
                  <a:schemeClr val="tx1"/>
                </a:solidFill>
              </a:rPr>
              <a:t> </a:t>
            </a:r>
            <a:r>
              <a:rPr lang="en-US" sz="3100" b="0" dirty="0" err="1" smtClean="0">
                <a:solidFill>
                  <a:schemeClr val="tx1"/>
                </a:solidFill>
              </a:rPr>
              <a:t>Energética</a:t>
            </a:r>
            <a:r>
              <a:rPr lang="en-US" sz="3100" b="0" dirty="0" smtClean="0">
                <a:solidFill>
                  <a:schemeClr val="tx1"/>
                </a:solidFill>
              </a:rPr>
              <a:t> </a:t>
            </a:r>
            <a:r>
              <a:rPr lang="en-US" sz="3100" b="0" dirty="0" err="1" smtClean="0">
                <a:solidFill>
                  <a:schemeClr val="tx1"/>
                </a:solidFill>
              </a:rPr>
              <a:t>em</a:t>
            </a:r>
            <a:r>
              <a:rPr lang="en-US" sz="3100" b="0" dirty="0" smtClean="0">
                <a:solidFill>
                  <a:schemeClr val="tx1"/>
                </a:solidFill>
              </a:rPr>
              <a:t> </a:t>
            </a:r>
            <a:br>
              <a:rPr lang="en-US" sz="3100" b="0" dirty="0" smtClean="0">
                <a:solidFill>
                  <a:schemeClr val="tx1"/>
                </a:solidFill>
              </a:rPr>
            </a:br>
            <a:r>
              <a:rPr lang="en-US" sz="3100" b="0" dirty="0" err="1" smtClean="0">
                <a:solidFill>
                  <a:schemeClr val="tx1"/>
                </a:solidFill>
              </a:rPr>
              <a:t>Sistemas</a:t>
            </a:r>
            <a:r>
              <a:rPr lang="en-US" sz="3100" b="0" dirty="0" smtClean="0">
                <a:solidFill>
                  <a:schemeClr val="tx1"/>
                </a:solidFill>
              </a:rPr>
              <a:t> de </a:t>
            </a:r>
            <a:r>
              <a:rPr lang="en-US" sz="3100" b="0" dirty="0" err="1" smtClean="0">
                <a:solidFill>
                  <a:schemeClr val="tx1"/>
                </a:solidFill>
              </a:rPr>
              <a:t>Ar</a:t>
            </a:r>
            <a:r>
              <a:rPr lang="en-US" sz="3100" b="0" dirty="0" smtClean="0">
                <a:solidFill>
                  <a:schemeClr val="tx1"/>
                </a:solidFill>
              </a:rPr>
              <a:t> </a:t>
            </a:r>
            <a:r>
              <a:rPr lang="en-US" sz="3100" b="0" dirty="0" err="1" smtClean="0">
                <a:solidFill>
                  <a:schemeClr val="tx1"/>
                </a:solidFill>
              </a:rPr>
              <a:t>Condicionado</a:t>
            </a:r>
            <a:endParaRPr lang="en-US" sz="3100" b="0" dirty="0">
              <a:solidFill>
                <a:schemeClr val="tx1"/>
              </a:solidFill>
            </a:endParaRPr>
          </a:p>
        </p:txBody>
      </p:sp>
      <p:graphicFrame>
        <p:nvGraphicFramePr>
          <p:cNvPr id="4352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301825"/>
              </p:ext>
            </p:extLst>
          </p:nvPr>
        </p:nvGraphicFramePr>
        <p:xfrm>
          <a:off x="152400" y="1295400"/>
          <a:ext cx="8767762" cy="545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Document" r:id="rId3" imgW="6364398" imgH="3965592" progId="Word.Document.8">
                  <p:embed/>
                </p:oleObj>
              </mc:Choice>
              <mc:Fallback>
                <p:oleObj name="Document" r:id="rId3" imgW="6364398" imgH="396559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295400"/>
                        <a:ext cx="8767762" cy="54546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000080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0001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28600"/>
            <a:ext cx="7704856" cy="936104"/>
          </a:xfrm>
        </p:spPr>
        <p:txBody>
          <a:bodyPr/>
          <a:lstStyle/>
          <a:p>
            <a:r>
              <a:rPr lang="en-US" sz="3100" b="0" dirty="0" err="1" smtClean="0">
                <a:solidFill>
                  <a:schemeClr val="tx1"/>
                </a:solidFill>
              </a:rPr>
              <a:t>Sistemas</a:t>
            </a:r>
            <a:r>
              <a:rPr lang="en-US" sz="3100" b="0" dirty="0" smtClean="0">
                <a:solidFill>
                  <a:schemeClr val="tx1"/>
                </a:solidFill>
              </a:rPr>
              <a:t> de </a:t>
            </a:r>
            <a:r>
              <a:rPr lang="en-US" sz="3100" b="0" dirty="0" err="1" smtClean="0">
                <a:solidFill>
                  <a:schemeClr val="tx1"/>
                </a:solidFill>
              </a:rPr>
              <a:t>Ar</a:t>
            </a:r>
            <a:r>
              <a:rPr lang="en-US" sz="3100" b="0" dirty="0" smtClean="0">
                <a:solidFill>
                  <a:schemeClr val="tx1"/>
                </a:solidFill>
              </a:rPr>
              <a:t> </a:t>
            </a:r>
            <a:r>
              <a:rPr lang="en-US" sz="3100" b="0" dirty="0" err="1" smtClean="0">
                <a:solidFill>
                  <a:schemeClr val="tx1"/>
                </a:solidFill>
              </a:rPr>
              <a:t>Condicionado</a:t>
            </a:r>
            <a:r>
              <a:rPr lang="en-US" sz="3100" b="0" dirty="0" smtClean="0">
                <a:solidFill>
                  <a:schemeClr val="tx1"/>
                </a:solidFill>
              </a:rPr>
              <a:t/>
            </a:r>
            <a:br>
              <a:rPr lang="en-US" sz="3100" b="0" dirty="0" smtClean="0">
                <a:solidFill>
                  <a:schemeClr val="tx1"/>
                </a:solidFill>
              </a:rPr>
            </a:br>
            <a:r>
              <a:rPr lang="en-US" sz="3100" b="0" dirty="0" smtClean="0">
                <a:solidFill>
                  <a:schemeClr val="tx1"/>
                </a:solidFill>
              </a:rPr>
              <a:t>VRF</a:t>
            </a:r>
            <a:endParaRPr lang="en-US" sz="3100" b="0" dirty="0">
              <a:solidFill>
                <a:schemeClr val="tx1"/>
              </a:solidFill>
            </a:endParaRPr>
          </a:p>
        </p:txBody>
      </p:sp>
      <p:pic>
        <p:nvPicPr>
          <p:cNvPr id="421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32856"/>
            <a:ext cx="413385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18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132856"/>
            <a:ext cx="399393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2358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52400"/>
            <a:ext cx="7272808" cy="936104"/>
          </a:xfrm>
        </p:spPr>
        <p:txBody>
          <a:bodyPr/>
          <a:lstStyle/>
          <a:p>
            <a:r>
              <a:rPr lang="en-US" sz="3100" b="0" dirty="0" err="1" smtClean="0">
                <a:solidFill>
                  <a:schemeClr val="tx1"/>
                </a:solidFill>
              </a:rPr>
              <a:t>Sistemas</a:t>
            </a:r>
            <a:r>
              <a:rPr lang="en-US" sz="3100" b="0" dirty="0" smtClean="0">
                <a:solidFill>
                  <a:schemeClr val="tx1"/>
                </a:solidFill>
              </a:rPr>
              <a:t> de </a:t>
            </a:r>
            <a:r>
              <a:rPr lang="en-US" sz="3100" b="0" dirty="0" err="1" smtClean="0">
                <a:solidFill>
                  <a:schemeClr val="tx1"/>
                </a:solidFill>
              </a:rPr>
              <a:t>Ar</a:t>
            </a:r>
            <a:r>
              <a:rPr lang="en-US" sz="3100" b="0" dirty="0" smtClean="0">
                <a:solidFill>
                  <a:schemeClr val="tx1"/>
                </a:solidFill>
              </a:rPr>
              <a:t> </a:t>
            </a:r>
            <a:r>
              <a:rPr lang="en-US" sz="3100" b="0" dirty="0" err="1" smtClean="0">
                <a:solidFill>
                  <a:schemeClr val="tx1"/>
                </a:solidFill>
              </a:rPr>
              <a:t>Condicionado</a:t>
            </a:r>
            <a:r>
              <a:rPr lang="en-US" sz="3100" b="0" dirty="0" smtClean="0">
                <a:solidFill>
                  <a:schemeClr val="tx1"/>
                </a:solidFill>
              </a:rPr>
              <a:t/>
            </a:r>
            <a:br>
              <a:rPr lang="en-US" sz="3100" b="0" dirty="0" smtClean="0">
                <a:solidFill>
                  <a:schemeClr val="tx1"/>
                </a:solidFill>
              </a:rPr>
            </a:br>
            <a:r>
              <a:rPr lang="en-US" sz="3100" b="0" dirty="0" err="1" smtClean="0">
                <a:solidFill>
                  <a:schemeClr val="tx1"/>
                </a:solidFill>
              </a:rPr>
              <a:t>Tipo</a:t>
            </a:r>
            <a:r>
              <a:rPr lang="en-US" sz="3100" b="0" dirty="0" smtClean="0">
                <a:solidFill>
                  <a:schemeClr val="tx1"/>
                </a:solidFill>
              </a:rPr>
              <a:t> VRF</a:t>
            </a:r>
            <a:endParaRPr lang="en-US" sz="3100" b="0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6482" y="1371600"/>
            <a:ext cx="7128792" cy="4982021"/>
            <a:chOff x="806482" y="1371600"/>
            <a:chExt cx="7128792" cy="4982021"/>
          </a:xfrm>
        </p:grpSpPr>
        <p:grpSp>
          <p:nvGrpSpPr>
            <p:cNvPr id="3" name="Group 2"/>
            <p:cNvGrpSpPr/>
            <p:nvPr/>
          </p:nvGrpSpPr>
          <p:grpSpPr>
            <a:xfrm>
              <a:off x="806482" y="1371600"/>
              <a:ext cx="7128792" cy="4982021"/>
              <a:chOff x="806482" y="1371600"/>
              <a:chExt cx="7128792" cy="4982021"/>
            </a:xfrm>
          </p:grpSpPr>
          <p:pic>
            <p:nvPicPr>
              <p:cNvPr id="42086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06482" y="1371600"/>
                <a:ext cx="7128792" cy="49820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" name="Rectangle 1"/>
              <p:cNvSpPr/>
              <p:nvPr/>
            </p:nvSpPr>
            <p:spPr bwMode="auto">
              <a:xfrm>
                <a:off x="2438400" y="2186940"/>
                <a:ext cx="304800" cy="99060"/>
              </a:xfrm>
              <a:prstGeom prst="rect">
                <a:avLst/>
              </a:prstGeom>
              <a:solidFill>
                <a:srgbClr val="EAEAEA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" name="Rectangle 5"/>
            <p:cNvSpPr/>
            <p:nvPr/>
          </p:nvSpPr>
          <p:spPr bwMode="auto">
            <a:xfrm>
              <a:off x="1295400" y="2057401"/>
              <a:ext cx="152400" cy="69110"/>
            </a:xfrm>
            <a:prstGeom prst="rect">
              <a:avLst/>
            </a:prstGeom>
            <a:solidFill>
              <a:srgbClr val="EAEAEA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75817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336432" cy="936104"/>
          </a:xfrm>
        </p:spPr>
        <p:txBody>
          <a:bodyPr/>
          <a:lstStyle/>
          <a:p>
            <a:r>
              <a:rPr lang="en-US" sz="3100" b="0" dirty="0" err="1" smtClean="0">
                <a:solidFill>
                  <a:schemeClr val="tx1"/>
                </a:solidFill>
              </a:rPr>
              <a:t>Sistemas</a:t>
            </a:r>
            <a:r>
              <a:rPr lang="en-US" sz="3100" b="0" dirty="0" smtClean="0">
                <a:solidFill>
                  <a:schemeClr val="tx1"/>
                </a:solidFill>
              </a:rPr>
              <a:t> de </a:t>
            </a:r>
            <a:r>
              <a:rPr lang="en-US" sz="3100" b="0" dirty="0" err="1" smtClean="0">
                <a:solidFill>
                  <a:schemeClr val="tx1"/>
                </a:solidFill>
              </a:rPr>
              <a:t>Ar</a:t>
            </a:r>
            <a:r>
              <a:rPr lang="en-US" sz="3100" b="0" dirty="0" smtClean="0">
                <a:solidFill>
                  <a:schemeClr val="tx1"/>
                </a:solidFill>
              </a:rPr>
              <a:t> </a:t>
            </a:r>
            <a:r>
              <a:rPr lang="en-US" sz="3100" b="0" dirty="0" err="1" smtClean="0">
                <a:solidFill>
                  <a:schemeClr val="tx1"/>
                </a:solidFill>
              </a:rPr>
              <a:t>Condicionado</a:t>
            </a:r>
            <a:r>
              <a:rPr lang="en-US" sz="3100" b="0" dirty="0" smtClean="0">
                <a:solidFill>
                  <a:schemeClr val="tx1"/>
                </a:solidFill>
              </a:rPr>
              <a:t/>
            </a:r>
            <a:br>
              <a:rPr lang="en-US" sz="3100" b="0" dirty="0" smtClean="0">
                <a:solidFill>
                  <a:schemeClr val="tx1"/>
                </a:solidFill>
              </a:rPr>
            </a:br>
            <a:r>
              <a:rPr lang="en-US" sz="3100" b="0" dirty="0" err="1" smtClean="0">
                <a:solidFill>
                  <a:schemeClr val="tx1"/>
                </a:solidFill>
              </a:rPr>
              <a:t>Tipo</a:t>
            </a:r>
            <a:r>
              <a:rPr lang="en-US" sz="3100" b="0" dirty="0" smtClean="0">
                <a:solidFill>
                  <a:schemeClr val="tx1"/>
                </a:solidFill>
              </a:rPr>
              <a:t> VRF</a:t>
            </a:r>
            <a:endParaRPr lang="en-US" sz="3100" b="0" dirty="0">
              <a:solidFill>
                <a:schemeClr val="tx1"/>
              </a:solidFill>
            </a:endParaRPr>
          </a:p>
        </p:txBody>
      </p:sp>
      <p:sp>
        <p:nvSpPr>
          <p:cNvPr id="2" name="AutoShape 6" descr="Image result for instalação ar condicionado vr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8" descr="Image result for instalação ar condicionado vr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7420" name="Picture 12" descr="Image result for instalação ar condicionado vr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179" y="1713155"/>
            <a:ext cx="3409169" cy="367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2" name="Picture 14" descr="Image result for instalação ar condicionado vr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76400"/>
            <a:ext cx="555419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9746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336432" cy="936104"/>
          </a:xfrm>
        </p:spPr>
        <p:txBody>
          <a:bodyPr/>
          <a:lstStyle/>
          <a:p>
            <a:r>
              <a:rPr lang="en-US" sz="3100" b="0" dirty="0" err="1" smtClean="0">
                <a:solidFill>
                  <a:schemeClr val="tx1"/>
                </a:solidFill>
              </a:rPr>
              <a:t>Sistemas</a:t>
            </a:r>
            <a:r>
              <a:rPr lang="en-US" sz="3100" b="0" dirty="0" smtClean="0">
                <a:solidFill>
                  <a:schemeClr val="tx1"/>
                </a:solidFill>
              </a:rPr>
              <a:t> de </a:t>
            </a:r>
            <a:r>
              <a:rPr lang="en-US" sz="3100" b="0" dirty="0" err="1" smtClean="0">
                <a:solidFill>
                  <a:schemeClr val="tx1"/>
                </a:solidFill>
              </a:rPr>
              <a:t>Ar</a:t>
            </a:r>
            <a:r>
              <a:rPr lang="en-US" sz="3100" b="0" dirty="0" smtClean="0">
                <a:solidFill>
                  <a:schemeClr val="tx1"/>
                </a:solidFill>
              </a:rPr>
              <a:t> </a:t>
            </a:r>
            <a:r>
              <a:rPr lang="en-US" sz="3100" b="0" dirty="0" err="1" smtClean="0">
                <a:solidFill>
                  <a:schemeClr val="tx1"/>
                </a:solidFill>
              </a:rPr>
              <a:t>Condicionado</a:t>
            </a:r>
            <a:r>
              <a:rPr lang="en-US" sz="3100" b="0" dirty="0" smtClean="0">
                <a:solidFill>
                  <a:schemeClr val="tx1"/>
                </a:solidFill>
              </a:rPr>
              <a:t/>
            </a:r>
            <a:br>
              <a:rPr lang="en-US" sz="3100" b="0" dirty="0" smtClean="0">
                <a:solidFill>
                  <a:schemeClr val="tx1"/>
                </a:solidFill>
              </a:rPr>
            </a:br>
            <a:r>
              <a:rPr lang="en-US" sz="3100" b="0" dirty="0" err="1" smtClean="0">
                <a:solidFill>
                  <a:schemeClr val="tx1"/>
                </a:solidFill>
              </a:rPr>
              <a:t>Tipo</a:t>
            </a:r>
            <a:r>
              <a:rPr lang="en-US" sz="3100" b="0" dirty="0" smtClean="0">
                <a:solidFill>
                  <a:schemeClr val="tx1"/>
                </a:solidFill>
              </a:rPr>
              <a:t> VRF</a:t>
            </a:r>
            <a:endParaRPr lang="en-US" sz="3100" b="0" dirty="0">
              <a:solidFill>
                <a:schemeClr val="tx1"/>
              </a:solidFill>
            </a:endParaRPr>
          </a:p>
        </p:txBody>
      </p:sp>
      <p:sp>
        <p:nvSpPr>
          <p:cNvPr id="2" name="AutoShape 6" descr="Image result for instalação ar condicionado vr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8" descr="Image result for instalação ar condicionado vr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7418" name="Picture 10" descr="Image result for instalação ar condicionado vr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16" y="1219200"/>
            <a:ext cx="7381977" cy="4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717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336432" cy="936104"/>
          </a:xfrm>
        </p:spPr>
        <p:txBody>
          <a:bodyPr/>
          <a:lstStyle/>
          <a:p>
            <a:r>
              <a:rPr lang="en-US" sz="3100" b="0" dirty="0" err="1" smtClean="0">
                <a:solidFill>
                  <a:schemeClr val="tx1"/>
                </a:solidFill>
              </a:rPr>
              <a:t>Sistemas</a:t>
            </a:r>
            <a:r>
              <a:rPr lang="en-US" sz="3100" b="0" dirty="0" smtClean="0">
                <a:solidFill>
                  <a:schemeClr val="tx1"/>
                </a:solidFill>
              </a:rPr>
              <a:t> de </a:t>
            </a:r>
            <a:r>
              <a:rPr lang="en-US" sz="3100" b="0" dirty="0" err="1" smtClean="0">
                <a:solidFill>
                  <a:schemeClr val="tx1"/>
                </a:solidFill>
              </a:rPr>
              <a:t>Ar</a:t>
            </a:r>
            <a:r>
              <a:rPr lang="en-US" sz="3100" b="0" dirty="0" smtClean="0">
                <a:solidFill>
                  <a:schemeClr val="tx1"/>
                </a:solidFill>
              </a:rPr>
              <a:t> </a:t>
            </a:r>
            <a:r>
              <a:rPr lang="en-US" sz="3100" b="0" dirty="0" err="1" smtClean="0">
                <a:solidFill>
                  <a:schemeClr val="tx1"/>
                </a:solidFill>
              </a:rPr>
              <a:t>Condicionado</a:t>
            </a:r>
            <a:r>
              <a:rPr lang="en-US" sz="3100" b="0" dirty="0" smtClean="0">
                <a:solidFill>
                  <a:schemeClr val="tx1"/>
                </a:solidFill>
              </a:rPr>
              <a:t/>
            </a:r>
            <a:br>
              <a:rPr lang="en-US" sz="3100" b="0" dirty="0" smtClean="0">
                <a:solidFill>
                  <a:schemeClr val="tx1"/>
                </a:solidFill>
              </a:rPr>
            </a:br>
            <a:r>
              <a:rPr lang="en-US" sz="3100" b="0" dirty="0" err="1" smtClean="0">
                <a:solidFill>
                  <a:schemeClr val="tx1"/>
                </a:solidFill>
              </a:rPr>
              <a:t>Tipo</a:t>
            </a:r>
            <a:r>
              <a:rPr lang="en-US" sz="3100" b="0" dirty="0" smtClean="0">
                <a:solidFill>
                  <a:schemeClr val="tx1"/>
                </a:solidFill>
              </a:rPr>
              <a:t> VRF</a:t>
            </a:r>
            <a:endParaRPr lang="en-US" sz="3100" b="0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62000" y="1524000"/>
            <a:ext cx="7467600" cy="4419600"/>
            <a:chOff x="762000" y="1524000"/>
            <a:chExt cx="7143750" cy="3762376"/>
          </a:xfrm>
        </p:grpSpPr>
        <p:pic>
          <p:nvPicPr>
            <p:cNvPr id="67586" name="Picture 2" descr="Image result for instalação ar condicionado vr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1524000"/>
              <a:ext cx="7143750" cy="3762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 bwMode="auto">
            <a:xfrm>
              <a:off x="2377440" y="3897630"/>
              <a:ext cx="457200" cy="381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4485132" y="3509010"/>
              <a:ext cx="228600" cy="30099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25398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merson Climate Technology-white">
  <a:themeElements>
    <a:clrScheme name="">
      <a:dk1>
        <a:srgbClr val="0F245F"/>
      </a:dk1>
      <a:lt1>
        <a:srgbClr val="FFFFFF"/>
      </a:lt1>
      <a:dk2>
        <a:srgbClr val="FFCC00"/>
      </a:dk2>
      <a:lt2>
        <a:srgbClr val="969696"/>
      </a:lt2>
      <a:accent1>
        <a:srgbClr val="009900"/>
      </a:accent1>
      <a:accent2>
        <a:srgbClr val="FF0000"/>
      </a:accent2>
      <a:accent3>
        <a:srgbClr val="FFFFFF"/>
      </a:accent3>
      <a:accent4>
        <a:srgbClr val="0B1D50"/>
      </a:accent4>
      <a:accent5>
        <a:srgbClr val="AACAAA"/>
      </a:accent5>
      <a:accent6>
        <a:srgbClr val="E70000"/>
      </a:accent6>
      <a:hlink>
        <a:srgbClr val="0099CC"/>
      </a:hlink>
      <a:folHlink>
        <a:srgbClr val="CC0066"/>
      </a:folHlink>
    </a:clrScheme>
    <a:fontScheme name="Emerson Climate Technology-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Emerson Climate Technology-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son Climate Technology-whi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son Climate Technology-whi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son Climate Technology-whi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son Climate Technology-whi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son Climate Technology-whi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son Climate Technology-whi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Designs\Emerson Climate Technology-white.pot</Template>
  <TotalTime>7182</TotalTime>
  <Words>1151</Words>
  <Application>Microsoft Office PowerPoint</Application>
  <PresentationFormat>On-screen Show (4:3)</PresentationFormat>
  <Paragraphs>244</Paragraphs>
  <Slides>26</Slides>
  <Notes>0</Notes>
  <HiddenSlides>3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Emerson Climate Technology-white</vt:lpstr>
      <vt:lpstr>Document</vt:lpstr>
      <vt:lpstr>Projeto Demonstrativo para o Gerenciamento Integrado no Setor de Chillers</vt:lpstr>
      <vt:lpstr>Circuito Primário – Secundário Válvulas de 2 Vias / By Pass Livre</vt:lpstr>
      <vt:lpstr>Sistema Existente  Condições Reais Máximas da CAG</vt:lpstr>
      <vt:lpstr>Eficiência Energética em  Sistemas de Ar Condicionado</vt:lpstr>
      <vt:lpstr>Sistemas de Ar Condicionado VRF</vt:lpstr>
      <vt:lpstr>Sistemas de Ar Condicionado Tipo VRF</vt:lpstr>
      <vt:lpstr>Sistemas de Ar Condicionado Tipo VRF</vt:lpstr>
      <vt:lpstr>Sistemas de Ar Condicionado Tipo VRF</vt:lpstr>
      <vt:lpstr>Sistemas de Ar Condicionado Tipo VRF</vt:lpstr>
      <vt:lpstr>Sistemas de Ar Condicionado VRF x Água Gelada</vt:lpstr>
      <vt:lpstr>Sistemas de Ar Condicionado VRF x Água Gelada</vt:lpstr>
      <vt:lpstr>Sistemas de Ar Condicionado VRF x Água Gelada</vt:lpstr>
      <vt:lpstr>Exemplo de um Edifício Comercial</vt:lpstr>
      <vt:lpstr>Exemplo de Edifício Comercial</vt:lpstr>
      <vt:lpstr>Exemplo de Edifício Comercial</vt:lpstr>
      <vt:lpstr>Exemplo de Edifício Comercial</vt:lpstr>
      <vt:lpstr>Como Obter a Atenção do Cliente</vt:lpstr>
      <vt:lpstr>Como Obter a Atenção do Cliente</vt:lpstr>
      <vt:lpstr>Como Obter a Atenção do Cliente</vt:lpstr>
      <vt:lpstr>ABNT NBR 16069:2010 Segurança em Sistemas Frigoríficos</vt:lpstr>
      <vt:lpstr>Standard 62.1-2013 – Ventilation for Acceptable Indoor Air Quality</vt:lpstr>
      <vt:lpstr>Qualidade Interna do Ar</vt:lpstr>
      <vt:lpstr>Qualidade Interna do Ar</vt:lpstr>
      <vt:lpstr>Unidades Internas sem Dutos</vt:lpstr>
      <vt:lpstr>Conclusão</vt:lpstr>
      <vt:lpstr>Conclusão - Desvantagens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LZHANG</dc:creator>
  <cp:lastModifiedBy>Leonilton Tomaz Cleto</cp:lastModifiedBy>
  <cp:revision>423</cp:revision>
  <dcterms:created xsi:type="dcterms:W3CDTF">2002-10-24T12:57:35Z</dcterms:created>
  <dcterms:modified xsi:type="dcterms:W3CDTF">2016-08-31T11:17:45Z</dcterms:modified>
</cp:coreProperties>
</file>