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9"/>
  </p:notesMasterIdLst>
  <p:handoutMasterIdLst>
    <p:handoutMasterId r:id="rId80"/>
  </p:handoutMasterIdLst>
  <p:sldIdLst>
    <p:sldId id="643" r:id="rId2"/>
    <p:sldId id="616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703" r:id="rId13"/>
    <p:sldId id="704" r:id="rId14"/>
    <p:sldId id="644" r:id="rId15"/>
    <p:sldId id="627" r:id="rId16"/>
    <p:sldId id="702" r:id="rId17"/>
    <p:sldId id="628" r:id="rId18"/>
    <p:sldId id="629" r:id="rId19"/>
    <p:sldId id="630" r:id="rId20"/>
    <p:sldId id="632" r:id="rId21"/>
    <p:sldId id="645" r:id="rId22"/>
    <p:sldId id="646" r:id="rId23"/>
    <p:sldId id="635" r:id="rId24"/>
    <p:sldId id="636" r:id="rId25"/>
    <p:sldId id="637" r:id="rId26"/>
    <p:sldId id="638" r:id="rId27"/>
    <p:sldId id="639" r:id="rId28"/>
    <p:sldId id="640" r:id="rId29"/>
    <p:sldId id="641" r:id="rId30"/>
    <p:sldId id="642" r:id="rId31"/>
    <p:sldId id="648" r:id="rId32"/>
    <p:sldId id="649" r:id="rId33"/>
    <p:sldId id="650" r:id="rId34"/>
    <p:sldId id="740" r:id="rId35"/>
    <p:sldId id="656" r:id="rId36"/>
    <p:sldId id="657" r:id="rId37"/>
    <p:sldId id="658" r:id="rId38"/>
    <p:sldId id="693" r:id="rId39"/>
    <p:sldId id="694" r:id="rId40"/>
    <p:sldId id="663" r:id="rId41"/>
    <p:sldId id="695" r:id="rId42"/>
    <p:sldId id="665" r:id="rId43"/>
    <p:sldId id="667" r:id="rId44"/>
    <p:sldId id="668" r:id="rId45"/>
    <p:sldId id="669" r:id="rId46"/>
    <p:sldId id="706" r:id="rId47"/>
    <p:sldId id="670" r:id="rId48"/>
    <p:sldId id="707" r:id="rId49"/>
    <p:sldId id="684" r:id="rId50"/>
    <p:sldId id="685" r:id="rId51"/>
    <p:sldId id="686" r:id="rId52"/>
    <p:sldId id="690" r:id="rId53"/>
    <p:sldId id="705" r:id="rId54"/>
    <p:sldId id="708" r:id="rId55"/>
    <p:sldId id="709" r:id="rId56"/>
    <p:sldId id="710" r:id="rId57"/>
    <p:sldId id="711" r:id="rId58"/>
    <p:sldId id="712" r:id="rId59"/>
    <p:sldId id="713" r:id="rId60"/>
    <p:sldId id="714" r:id="rId61"/>
    <p:sldId id="715" r:id="rId62"/>
    <p:sldId id="716" r:id="rId63"/>
    <p:sldId id="717" r:id="rId64"/>
    <p:sldId id="718" r:id="rId65"/>
    <p:sldId id="719" r:id="rId66"/>
    <p:sldId id="720" r:id="rId67"/>
    <p:sldId id="721" r:id="rId68"/>
    <p:sldId id="722" r:id="rId69"/>
    <p:sldId id="723" r:id="rId70"/>
    <p:sldId id="724" r:id="rId71"/>
    <p:sldId id="725" r:id="rId72"/>
    <p:sldId id="734" r:id="rId73"/>
    <p:sldId id="735" r:id="rId74"/>
    <p:sldId id="736" r:id="rId75"/>
    <p:sldId id="737" r:id="rId76"/>
    <p:sldId id="738" r:id="rId77"/>
    <p:sldId id="739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00"/>
    <a:srgbClr val="B2B2B2"/>
    <a:srgbClr val="13046A"/>
    <a:srgbClr val="000099"/>
    <a:srgbClr val="FFFFFF"/>
    <a:srgbClr val="333333"/>
    <a:srgbClr val="4D4D4D"/>
    <a:srgbClr val="FFFF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 autoAdjust="0"/>
    <p:restoredTop sz="68007" autoAdjust="0"/>
  </p:normalViewPr>
  <p:slideViewPr>
    <p:cSldViewPr>
      <p:cViewPr>
        <p:scale>
          <a:sx n="77" d="100"/>
          <a:sy n="77" d="100"/>
        </p:scale>
        <p:origin x="-10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33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43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8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44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4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45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6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46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6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48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52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2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61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97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62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31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63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61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65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5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34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98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66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7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67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37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68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58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69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70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6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71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8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36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49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37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38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39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40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8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41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16534B-5843-4627-A80C-3A2B86442E77}" type="slidenum">
              <a:rPr lang="en-GB" altLang="pt-BR" sz="1200">
                <a:solidFill>
                  <a:srgbClr val="000000"/>
                </a:solidFill>
              </a:rPr>
              <a:pPr/>
              <a:t>42</a:t>
            </a:fld>
            <a:endParaRPr lang="en-GB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9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7D5BC96-C262-44A9-A0BB-2BDA2E2D38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28600"/>
            <a:ext cx="6019800" cy="609600"/>
          </a:xfrm>
          <a:prstGeom prst="rect">
            <a:avLst/>
          </a:prstGeo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en-US" dirty="0" smtClean="0"/>
              <a:t>CAPS, ARIAL 32 POINT</a:t>
            </a:r>
            <a:endParaRPr lang="en-US" dirty="0"/>
          </a:p>
        </p:txBody>
      </p:sp>
      <p:sp>
        <p:nvSpPr>
          <p:cNvPr id="4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838200"/>
            <a:ext cx="6096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000" b="0"/>
            </a:lvl1pPr>
          </a:lstStyle>
          <a:p>
            <a:pPr lvl="0"/>
            <a:r>
              <a:rPr lang="en-US" dirty="0" smtClean="0"/>
              <a:t>Lower case, </a:t>
            </a:r>
            <a:r>
              <a:rPr lang="en-US" dirty="0" err="1" smtClean="0"/>
              <a:t>arial</a:t>
            </a:r>
            <a:r>
              <a:rPr lang="en-US" dirty="0" smtClean="0"/>
              <a:t> 30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9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8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922511" y="3879667"/>
            <a:ext cx="7392578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Novas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Concepções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Gelada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6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3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376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5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76200"/>
            <a:ext cx="6597650" cy="1019175"/>
          </a:xfrm>
        </p:spPr>
        <p:txBody>
          <a:bodyPr/>
          <a:lstStyle/>
          <a:p>
            <a:r>
              <a:rPr lang="pt-BR" sz="3100" b="0" dirty="0" smtClean="0">
                <a:solidFill>
                  <a:srgbClr val="002060"/>
                </a:solidFill>
              </a:rPr>
              <a:t>Taxa de Fluxo e </a:t>
            </a:r>
            <a:br>
              <a:rPr lang="pt-BR" sz="3100" b="0" dirty="0" smtClean="0">
                <a:solidFill>
                  <a:srgbClr val="002060"/>
                </a:solidFill>
              </a:rPr>
            </a:br>
            <a:r>
              <a:rPr lang="pt-BR" sz="3100" b="0" dirty="0" smtClean="0">
                <a:solidFill>
                  <a:srgbClr val="002060"/>
                </a:solidFill>
              </a:rPr>
              <a:t>Diferença de Temperatura</a:t>
            </a:r>
            <a:endParaRPr lang="en-US" sz="3100" b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Quando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a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vazão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cai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>
                <a:solidFill>
                  <a:srgbClr val="002060"/>
                </a:solidFill>
                <a:sym typeface="Symbol" pitchFamily="18" charset="2"/>
              </a:rPr>
              <a:t>50%, 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o </a:t>
            </a:r>
            <a:r>
              <a:rPr lang="en-US" altLang="en-US" sz="2500" b="0" dirty="0">
                <a:solidFill>
                  <a:srgbClr val="002060"/>
                </a:solidFill>
                <a:sym typeface="Symbol" pitchFamily="18" charset="2"/>
              </a:rPr>
              <a:t>T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duplica</a:t>
            </a:r>
            <a:endParaRPr lang="en-US" altLang="en-US" sz="2500" b="0" dirty="0">
              <a:solidFill>
                <a:srgbClr val="002060"/>
              </a:solidFill>
              <a:sym typeface="Symbol" pitchFamily="18" charset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Até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que o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controlador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do chiller </a:t>
            </a:r>
            <a:r>
              <a:rPr lang="en-US" altLang="en-US" sz="2500" b="0" dirty="0">
                <a:solidFill>
                  <a:srgbClr val="002060"/>
                </a:solidFill>
                <a:sym typeface="Symbol" pitchFamily="18" charset="2"/>
              </a:rPr>
              <a:t>controller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descarregar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o </a:t>
            </a:r>
            <a:r>
              <a:rPr lang="en-US" altLang="en-US" sz="2500" b="0" dirty="0">
                <a:solidFill>
                  <a:srgbClr val="002060"/>
                </a:solidFill>
                <a:sym typeface="Symbol" pitchFamily="18" charset="2"/>
              </a:rPr>
              <a:t>chiller,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ou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…</a:t>
            </a:r>
            <a:endParaRPr lang="en-US" altLang="en-US" sz="2500" b="0" dirty="0">
              <a:solidFill>
                <a:srgbClr val="002060"/>
              </a:solidFill>
              <a:sym typeface="Symbol" pitchFamily="18" charset="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Até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que,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por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medida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de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segurança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, o </a:t>
            </a:r>
            <a:r>
              <a:rPr lang="en-US" altLang="en-US" sz="2500" b="0" dirty="0">
                <a:solidFill>
                  <a:srgbClr val="002060"/>
                </a:solidFill>
                <a:sym typeface="Symbol" pitchFamily="18" charset="2"/>
              </a:rPr>
              <a:t>chiller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pode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até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desligar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por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baixa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  <a:sym typeface="Symbol" pitchFamily="18" charset="2"/>
              </a:rPr>
              <a:t>temperatura</a:t>
            </a:r>
            <a:r>
              <a:rPr lang="en-US" altLang="en-US" sz="2500" b="0" dirty="0" smtClean="0">
                <a:solidFill>
                  <a:srgbClr val="002060"/>
                </a:solidFill>
                <a:sym typeface="Symbol" pitchFamily="18" charset="2"/>
              </a:rPr>
              <a:t>.</a:t>
            </a:r>
            <a:endParaRPr lang="en-US" altLang="en-US" sz="2500" b="0" dirty="0">
              <a:solidFill>
                <a:srgbClr val="002060"/>
              </a:solidFill>
              <a:sym typeface="Symbol" pitchFamily="18" charset="2"/>
            </a:endParaRPr>
          </a:p>
          <a:p>
            <a:endParaRPr lang="en-US" sz="25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b="0" dirty="0" smtClean="0">
                <a:solidFill>
                  <a:srgbClr val="002060"/>
                </a:solidFill>
              </a:rPr>
              <a:t>Mudanças na Taxa de Fluxo</a:t>
            </a:r>
            <a:endParaRPr lang="en-US" sz="3100" b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05" y="1371600"/>
            <a:ext cx="86106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300" b="0" dirty="0" err="1" smtClean="0">
                <a:solidFill>
                  <a:srgbClr val="002060"/>
                </a:solidFill>
              </a:rPr>
              <a:t>Selecione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válvulas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de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bloqueio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motorizadas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que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abram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pelo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menos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2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minutos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;</a:t>
            </a:r>
            <a:endParaRPr lang="en-US" altLang="en-US" sz="2300" b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300" b="0" dirty="0" err="1" smtClean="0">
                <a:solidFill>
                  <a:srgbClr val="002060"/>
                </a:solidFill>
              </a:rPr>
              <a:t>Selecione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chillers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que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reajam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rapidamente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a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mudanças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na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taxa de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fluxo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;</a:t>
            </a:r>
            <a:endParaRPr lang="en-US" altLang="en-US" sz="2300" b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sz="2300" b="0" dirty="0" err="1" smtClean="0">
                <a:solidFill>
                  <a:srgbClr val="002060"/>
                </a:solidFill>
              </a:rPr>
              <a:t>Pergunte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ao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fabricante</a:t>
            </a:r>
            <a:r>
              <a:rPr lang="en-US" altLang="en-US" sz="2300" b="0" dirty="0">
                <a:solidFill>
                  <a:srgbClr val="002060"/>
                </a:solidFill>
              </a:rPr>
              <a:t>: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</a:p>
          <a:p>
            <a:pPr marL="715963" lvl="1" indent="-357188">
              <a:lnSpc>
                <a:spcPct val="150000"/>
              </a:lnSpc>
            </a:pPr>
            <a:r>
              <a:rPr lang="en-US" altLang="en-US" sz="2300" b="0" dirty="0" smtClean="0">
                <a:solidFill>
                  <a:srgbClr val="002060"/>
                </a:solidFill>
              </a:rPr>
              <a:t>“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Quando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ocorre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mudanças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na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taxa de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fluxo</a:t>
            </a:r>
            <a:r>
              <a:rPr lang="en-US" altLang="en-US" sz="2300" b="0" dirty="0">
                <a:solidFill>
                  <a:srgbClr val="002060"/>
                </a:solidFill>
              </a:rPr>
              <a:t>,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o que </a:t>
            </a:r>
            <a:r>
              <a:rPr lang="en-US" altLang="en-US" sz="2300" b="0" dirty="0" err="1" smtClean="0">
                <a:solidFill>
                  <a:srgbClr val="002060"/>
                </a:solidFill>
              </a:rPr>
              <a:t>acontece</a:t>
            </a:r>
            <a:r>
              <a:rPr lang="en-US" altLang="en-US" sz="2300" b="0" dirty="0" smtClean="0">
                <a:solidFill>
                  <a:srgbClr val="002060"/>
                </a:solidFill>
              </a:rPr>
              <a:t> com …”</a:t>
            </a:r>
            <a:endParaRPr lang="en-US" altLang="en-US" sz="2300" b="0" dirty="0">
              <a:solidFill>
                <a:srgbClr val="002060"/>
              </a:solidFill>
            </a:endParaRPr>
          </a:p>
          <a:p>
            <a:pPr marL="989013" lvl="2" indent="-273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err="1" smtClean="0">
                <a:solidFill>
                  <a:srgbClr val="002060"/>
                </a:solidFill>
              </a:rPr>
              <a:t>Temperatura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de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água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de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fornecimento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do Chiller?</a:t>
            </a:r>
            <a:endParaRPr lang="en-US" altLang="en-US" sz="2100" b="0" dirty="0">
              <a:solidFill>
                <a:srgbClr val="002060"/>
              </a:solidFill>
            </a:endParaRPr>
          </a:p>
          <a:p>
            <a:pPr marL="989013" lvl="2" indent="-2730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smtClean="0">
                <a:solidFill>
                  <a:srgbClr val="002060"/>
                </a:solidFill>
              </a:rPr>
              <a:t>A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velocidade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do “drive” de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velocidade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variável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– se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ele</a:t>
            </a:r>
            <a:r>
              <a:rPr lang="en-US" altLang="en-US" sz="21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100" b="0" dirty="0" err="1" smtClean="0">
                <a:solidFill>
                  <a:srgbClr val="002060"/>
                </a:solidFill>
              </a:rPr>
              <a:t>existir</a:t>
            </a:r>
            <a:r>
              <a:rPr lang="en-US" altLang="en-US" sz="2100" b="0" dirty="0">
                <a:solidFill>
                  <a:srgbClr val="002060"/>
                </a:solidFill>
              </a:rPr>
              <a:t>?</a:t>
            </a:r>
            <a:endParaRPr lang="en-US" sz="21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3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54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6096000" cy="560539"/>
          </a:xfrm>
        </p:spPr>
        <p:txBody>
          <a:bodyPr/>
          <a:lstStyle/>
          <a:p>
            <a:pPr algn="just" eaLnBrk="1" hangingPunct="1"/>
            <a:r>
              <a:rPr lang="en-US" altLang="pt-BR" sz="3100" b="1" dirty="0" err="1" smtClean="0">
                <a:solidFill>
                  <a:srgbClr val="13046A"/>
                </a:solidFill>
              </a:rPr>
              <a:t>Controle</a:t>
            </a:r>
            <a:r>
              <a:rPr lang="en-US" altLang="pt-BR" sz="3100" b="1" dirty="0" smtClean="0">
                <a:solidFill>
                  <a:srgbClr val="13046A"/>
                </a:solidFill>
              </a:rPr>
              <a:t> de </a:t>
            </a:r>
            <a:r>
              <a:rPr lang="en-US" altLang="pt-BR" sz="3100" b="1" dirty="0" err="1" smtClean="0">
                <a:solidFill>
                  <a:srgbClr val="13046A"/>
                </a:solidFill>
              </a:rPr>
              <a:t>Vazão</a:t>
            </a:r>
            <a:r>
              <a:rPr lang="en-US" altLang="pt-BR" sz="3100" b="1" dirty="0" smtClean="0">
                <a:solidFill>
                  <a:srgbClr val="13046A"/>
                </a:solidFill>
              </a:rPr>
              <a:t> </a:t>
            </a:r>
            <a:r>
              <a:rPr lang="en-US" altLang="pt-BR" sz="3100" b="1" dirty="0" err="1" smtClean="0">
                <a:solidFill>
                  <a:srgbClr val="13046A"/>
                </a:solidFill>
              </a:rPr>
              <a:t>Mínima</a:t>
            </a:r>
            <a:endParaRPr lang="pt-BR" altLang="pt-BR" sz="3100" b="1" dirty="0" smtClean="0">
              <a:solidFill>
                <a:srgbClr val="13046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514" y="1238794"/>
            <a:ext cx="8610600" cy="4800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mínima</a:t>
            </a:r>
            <a:r>
              <a:rPr lang="en-GB" sz="2500" dirty="0" smtClean="0">
                <a:latin typeface="+mn-lt"/>
              </a:rPr>
              <a:t> do chiller.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Análise</a:t>
            </a:r>
            <a:r>
              <a:rPr lang="en-GB" sz="2500" dirty="0" smtClean="0">
                <a:latin typeface="+mn-lt"/>
              </a:rPr>
              <a:t> da entrada </a:t>
            </a:r>
            <a:r>
              <a:rPr lang="en-GB" sz="2500" dirty="0" err="1" smtClean="0">
                <a:latin typeface="+mn-lt"/>
              </a:rPr>
              <a:t>em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operação</a:t>
            </a:r>
            <a:r>
              <a:rPr lang="en-GB" sz="2500" dirty="0" smtClean="0">
                <a:latin typeface="+mn-lt"/>
              </a:rPr>
              <a:t> do </a:t>
            </a:r>
            <a:r>
              <a:rPr lang="en-GB" sz="2500" dirty="0" err="1" smtClean="0">
                <a:latin typeface="+mn-lt"/>
              </a:rPr>
              <a:t>próximo</a:t>
            </a:r>
            <a:r>
              <a:rPr lang="en-GB" sz="2500" dirty="0" smtClean="0">
                <a:latin typeface="+mn-lt"/>
              </a:rPr>
              <a:t> chiller.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>
                <a:latin typeface="+mn-lt"/>
              </a:rPr>
              <a:t>Variação</a:t>
            </a:r>
            <a:r>
              <a:rPr lang="en-GB" sz="2500" dirty="0">
                <a:latin typeface="+mn-lt"/>
              </a:rPr>
              <a:t> </a:t>
            </a:r>
            <a:r>
              <a:rPr lang="en-GB" sz="2500" dirty="0" err="1">
                <a:latin typeface="+mn-lt"/>
              </a:rPr>
              <a:t>máxima</a:t>
            </a:r>
            <a:r>
              <a:rPr lang="en-GB" sz="2500" dirty="0">
                <a:latin typeface="+mn-lt"/>
              </a:rPr>
              <a:t> de </a:t>
            </a:r>
            <a:r>
              <a:rPr lang="en-GB" sz="2500" dirty="0" err="1">
                <a:latin typeface="+mn-lt"/>
              </a:rPr>
              <a:t>carga</a:t>
            </a:r>
            <a:r>
              <a:rPr lang="en-GB" sz="2500" dirty="0">
                <a:latin typeface="+mn-lt"/>
              </a:rPr>
              <a:t> (</a:t>
            </a: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) </a:t>
            </a:r>
            <a:r>
              <a:rPr lang="en-GB" sz="2500" dirty="0">
                <a:latin typeface="+mn-lt"/>
              </a:rPr>
              <a:t>do chiller </a:t>
            </a:r>
            <a:r>
              <a:rPr lang="en-GB" sz="2500" dirty="0" err="1">
                <a:latin typeface="+mn-lt"/>
              </a:rPr>
              <a:t>por</a:t>
            </a:r>
            <a:r>
              <a:rPr lang="en-GB" sz="2500" dirty="0">
                <a:latin typeface="+mn-lt"/>
              </a:rPr>
              <a:t> </a:t>
            </a:r>
            <a:r>
              <a:rPr lang="en-GB" sz="2500" dirty="0" err="1">
                <a:latin typeface="+mn-lt"/>
              </a:rPr>
              <a:t>minuto</a:t>
            </a:r>
            <a:r>
              <a:rPr lang="en-GB" sz="2500" dirty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Utilizar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válvula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controle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 (</a:t>
            </a:r>
            <a:r>
              <a:rPr lang="en-GB" sz="2500" dirty="0" err="1" smtClean="0">
                <a:latin typeface="+mn-lt"/>
              </a:rPr>
              <a:t>não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utilizar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válvula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borboleta</a:t>
            </a:r>
            <a:r>
              <a:rPr lang="en-GB" sz="2500" dirty="0" smtClean="0">
                <a:latin typeface="+mn-l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Utilizar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medidores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 do </a:t>
            </a:r>
            <a:r>
              <a:rPr lang="en-GB" sz="2500" dirty="0" err="1" smtClean="0">
                <a:latin typeface="+mn-lt"/>
              </a:rPr>
              <a:t>tipo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magnético</a:t>
            </a:r>
            <a:r>
              <a:rPr lang="en-GB" sz="2500" dirty="0" smtClean="0">
                <a:latin typeface="+mn-lt"/>
              </a:rPr>
              <a:t> tubular </a:t>
            </a:r>
            <a:r>
              <a:rPr lang="en-GB" sz="2500" dirty="0" err="1" smtClean="0">
                <a:latin typeface="+mn-lt"/>
              </a:rPr>
              <a:t>ou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pressão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diferencial</a:t>
            </a:r>
            <a:r>
              <a:rPr lang="en-GB" sz="2500" dirty="0">
                <a:latin typeface="+mn-lt"/>
              </a:rPr>
              <a:t> </a:t>
            </a:r>
            <a:r>
              <a:rPr lang="en-GB" sz="2500" dirty="0" smtClean="0">
                <a:latin typeface="+mn-lt"/>
              </a:rPr>
              <a:t>(DP </a:t>
            </a:r>
            <a:r>
              <a:rPr lang="en-GB" sz="2500" dirty="0" err="1" smtClean="0">
                <a:latin typeface="+mn-lt"/>
              </a:rPr>
              <a:t>mínimo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deve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ser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analisado</a:t>
            </a:r>
            <a:r>
              <a:rPr lang="en-GB" sz="2500" dirty="0" smtClean="0">
                <a:latin typeface="+mn-l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Selecionar</a:t>
            </a:r>
            <a:r>
              <a:rPr lang="en-GB" sz="2500" dirty="0" smtClean="0">
                <a:latin typeface="+mn-lt"/>
              </a:rPr>
              <a:t> chillers </a:t>
            </a:r>
            <a:r>
              <a:rPr lang="en-GB" sz="2500" dirty="0" err="1" smtClean="0">
                <a:latin typeface="+mn-lt"/>
              </a:rPr>
              <a:t>preferencialmente</a:t>
            </a:r>
            <a:r>
              <a:rPr lang="en-GB" sz="2500" dirty="0" smtClean="0">
                <a:latin typeface="+mn-lt"/>
              </a:rPr>
              <a:t> com </a:t>
            </a: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mínima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menor</a:t>
            </a:r>
            <a:r>
              <a:rPr lang="en-GB" sz="2500" dirty="0" smtClean="0">
                <a:latin typeface="+mn-lt"/>
              </a:rPr>
              <a:t> que 0.4 da </a:t>
            </a: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máxima</a:t>
            </a:r>
            <a:r>
              <a:rPr lang="en-GB" sz="2500" dirty="0" smtClean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smtClean="0">
                <a:latin typeface="+mn-lt"/>
              </a:rPr>
              <a:t>O </a:t>
            </a:r>
            <a:r>
              <a:rPr lang="en-GB" sz="2500" dirty="0" err="1" smtClean="0">
                <a:latin typeface="+mn-lt"/>
              </a:rPr>
              <a:t>projetista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deve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detalhar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rigorosamente</a:t>
            </a:r>
            <a:r>
              <a:rPr lang="en-GB" sz="2500" dirty="0" smtClean="0">
                <a:latin typeface="+mn-lt"/>
              </a:rPr>
              <a:t> a </a:t>
            </a:r>
            <a:r>
              <a:rPr lang="en-GB" sz="2500" dirty="0" err="1" smtClean="0">
                <a:latin typeface="+mn-lt"/>
              </a:rPr>
              <a:t>lógica</a:t>
            </a:r>
            <a:r>
              <a:rPr lang="en-GB" sz="2500" dirty="0" smtClean="0">
                <a:latin typeface="+mn-lt"/>
              </a:rPr>
              <a:t> do </a:t>
            </a:r>
            <a:r>
              <a:rPr lang="en-GB" sz="2500" dirty="0" err="1" smtClean="0">
                <a:latin typeface="+mn-lt"/>
              </a:rPr>
              <a:t>sistema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automação</a:t>
            </a:r>
            <a:r>
              <a:rPr lang="en-GB" sz="2500" dirty="0" smtClean="0">
                <a:latin typeface="+mn-lt"/>
              </a:rPr>
              <a:t>, </a:t>
            </a:r>
            <a:r>
              <a:rPr lang="en-GB" sz="2500" dirty="0" err="1" smtClean="0">
                <a:latin typeface="+mn-lt"/>
              </a:rPr>
              <a:t>prevendo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cada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condição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operação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possível</a:t>
            </a:r>
            <a:r>
              <a:rPr lang="en-GB" sz="2500" dirty="0" smtClean="0">
                <a:latin typeface="+mn-lt"/>
              </a:rPr>
              <a:t>.</a:t>
            </a:r>
            <a:endParaRPr lang="pt-BR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89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597650" cy="638175"/>
          </a:xfrm>
        </p:spPr>
        <p:txBody>
          <a:bodyPr/>
          <a:lstStyle/>
          <a:p>
            <a:r>
              <a:rPr lang="en-US" altLang="pt-BR" dirty="0" err="1">
                <a:solidFill>
                  <a:srgbClr val="13046A"/>
                </a:solidFill>
              </a:rPr>
              <a:t>Controle</a:t>
            </a:r>
            <a:r>
              <a:rPr lang="en-US" altLang="pt-BR" dirty="0">
                <a:solidFill>
                  <a:srgbClr val="13046A"/>
                </a:solidFill>
              </a:rPr>
              <a:t> de </a:t>
            </a:r>
            <a:r>
              <a:rPr lang="en-US" altLang="pt-BR" dirty="0" err="1">
                <a:solidFill>
                  <a:srgbClr val="13046A"/>
                </a:solidFill>
              </a:rPr>
              <a:t>Vazão</a:t>
            </a:r>
            <a:r>
              <a:rPr lang="en-US" altLang="pt-BR" dirty="0">
                <a:solidFill>
                  <a:srgbClr val="13046A"/>
                </a:solidFill>
              </a:rPr>
              <a:t> </a:t>
            </a:r>
            <a:r>
              <a:rPr lang="en-US" altLang="pt-BR" dirty="0" err="1">
                <a:solidFill>
                  <a:srgbClr val="13046A"/>
                </a:solidFill>
              </a:rPr>
              <a:t>Mínima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500" b="0" dirty="0" err="1" smtClean="0"/>
              <a:t>Limites</a:t>
            </a:r>
            <a:r>
              <a:rPr lang="en-US" altLang="en-US" sz="2500" b="0" dirty="0" smtClean="0"/>
              <a:t> </a:t>
            </a:r>
            <a:r>
              <a:rPr lang="en-US" altLang="en-US" sz="2500" b="0" dirty="0"/>
              <a:t>(</a:t>
            </a:r>
            <a:r>
              <a:rPr lang="en-US" altLang="en-US" sz="2500" b="0" dirty="0" err="1" smtClean="0"/>
              <a:t>consulte</a:t>
            </a:r>
            <a:r>
              <a:rPr lang="en-US" altLang="en-US" sz="2500" b="0" dirty="0" smtClean="0"/>
              <a:t> o </a:t>
            </a:r>
            <a:r>
              <a:rPr lang="en-US" altLang="en-US" sz="2500" b="0" dirty="0" err="1" smtClean="0"/>
              <a:t>fabricante</a:t>
            </a:r>
            <a:r>
              <a:rPr lang="en-US" altLang="en-US" sz="2500" b="0" dirty="0" smtClean="0"/>
              <a:t>)</a:t>
            </a:r>
            <a:endParaRPr lang="en-US" altLang="en-US" sz="2500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500" b="0" dirty="0" err="1" smtClean="0"/>
              <a:t>Fluxos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Absolutos</a:t>
            </a:r>
            <a:r>
              <a:rPr lang="en-US" altLang="en-US" sz="2500" b="0" dirty="0" smtClean="0"/>
              <a:t> – </a:t>
            </a:r>
            <a:r>
              <a:rPr lang="en-US" altLang="en-US" sz="2500" b="0" dirty="0" err="1" smtClean="0"/>
              <a:t>Mínimo</a:t>
            </a:r>
            <a:r>
              <a:rPr lang="en-US" altLang="en-US" sz="2500" b="0" dirty="0" smtClean="0"/>
              <a:t> e </a:t>
            </a:r>
            <a:r>
              <a:rPr lang="en-US" altLang="en-US" sz="2500" b="0" dirty="0" err="1" smtClean="0"/>
              <a:t>máximo</a:t>
            </a:r>
            <a:endParaRPr lang="en-US" altLang="en-US" sz="2500" b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500" b="0" dirty="0" err="1" smtClean="0"/>
              <a:t>Alterações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na</a:t>
            </a:r>
            <a:r>
              <a:rPr lang="en-US" altLang="en-US" sz="2500" b="0" dirty="0" smtClean="0"/>
              <a:t> Taxa de </a:t>
            </a:r>
            <a:r>
              <a:rPr lang="en-US" altLang="en-US" sz="2500" b="0" dirty="0" err="1" smtClean="0"/>
              <a:t>Fluxo</a:t>
            </a:r>
            <a:r>
              <a:rPr lang="en-US" altLang="en-US" sz="2500" b="0" dirty="0" smtClean="0"/>
              <a:t> </a:t>
            </a:r>
          </a:p>
          <a:p>
            <a:pPr lvl="2"/>
            <a:r>
              <a:rPr lang="en-US" altLang="en-US" sz="2500" b="0" dirty="0" smtClean="0"/>
              <a:t>2% do </a:t>
            </a:r>
            <a:r>
              <a:rPr lang="en-US" altLang="en-US" sz="2500" b="0" dirty="0" err="1" smtClean="0"/>
              <a:t>fluxo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projetado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por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minuto</a:t>
            </a:r>
            <a:r>
              <a:rPr lang="en-US" altLang="en-US" sz="2500" b="0" dirty="0" smtClean="0"/>
              <a:t/>
            </a:r>
            <a:br>
              <a:rPr lang="en-US" altLang="en-US" sz="2500" b="0" dirty="0" smtClean="0"/>
            </a:br>
            <a:r>
              <a:rPr lang="en-US" altLang="en-US" sz="2500" b="0" dirty="0" err="1" smtClean="0">
                <a:solidFill>
                  <a:srgbClr val="FF0000"/>
                </a:solidFill>
              </a:rPr>
              <a:t>não</a:t>
            </a:r>
            <a:r>
              <a:rPr lang="en-US" altLang="en-US" sz="2500" b="0" dirty="0" smtClean="0">
                <a:solidFill>
                  <a:srgbClr val="FF0000"/>
                </a:solidFill>
              </a:rPr>
              <a:t> é </a:t>
            </a:r>
            <a:r>
              <a:rPr lang="en-US" altLang="en-US" sz="2500" b="0" dirty="0" err="1" smtClean="0">
                <a:solidFill>
                  <a:srgbClr val="FF0000"/>
                </a:solidFill>
              </a:rPr>
              <a:t>bom</a:t>
            </a:r>
            <a:r>
              <a:rPr lang="en-US" altLang="en-US" sz="2500" b="0" dirty="0" smtClean="0">
                <a:solidFill>
                  <a:srgbClr val="FF0000"/>
                </a:solidFill>
              </a:rPr>
              <a:t> o </a:t>
            </a:r>
            <a:r>
              <a:rPr lang="en-US" altLang="en-US" sz="2500" b="0" dirty="0" err="1" smtClean="0">
                <a:solidFill>
                  <a:srgbClr val="FF0000"/>
                </a:solidFill>
              </a:rPr>
              <a:t>suficiente</a:t>
            </a:r>
            <a:endParaRPr lang="en-US" altLang="en-US" sz="2500" b="0" dirty="0" smtClean="0">
              <a:solidFill>
                <a:srgbClr val="FF0000"/>
              </a:solidFill>
            </a:endParaRPr>
          </a:p>
          <a:p>
            <a:pPr lvl="2"/>
            <a:r>
              <a:rPr lang="en-US" altLang="en-US" sz="2500" b="0" dirty="0" smtClean="0"/>
              <a:t>10</a:t>
            </a:r>
            <a:r>
              <a:rPr lang="en-US" altLang="en-US" sz="2500" b="0" dirty="0"/>
              <a:t>% </a:t>
            </a:r>
            <a:r>
              <a:rPr lang="en-US" altLang="en-US" sz="2500" b="0" dirty="0" smtClean="0"/>
              <a:t>do </a:t>
            </a:r>
            <a:r>
              <a:rPr lang="en-US" altLang="en-US" sz="2500" b="0" dirty="0" err="1" smtClean="0"/>
              <a:t>fluxo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projetado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por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minuto</a:t>
            </a:r>
            <a:r>
              <a:rPr lang="en-US" altLang="en-US" sz="2500" b="0" dirty="0" smtClean="0"/>
              <a:t> </a:t>
            </a:r>
            <a:endParaRPr lang="en-US" altLang="en-US" sz="2500" b="0" dirty="0"/>
          </a:p>
          <a:p>
            <a:pPr marL="1257300" lvl="3" indent="0">
              <a:buNone/>
            </a:pPr>
            <a:r>
              <a:rPr lang="en-US" altLang="en-US" sz="2500" b="0" dirty="0">
                <a:solidFill>
                  <a:srgbClr val="FF0000"/>
                </a:solidFill>
              </a:rPr>
              <a:t>n</a:t>
            </a:r>
            <a:r>
              <a:rPr lang="en-US" altLang="en-US" sz="2500" b="0" dirty="0" smtClean="0">
                <a:solidFill>
                  <a:srgbClr val="FF0000"/>
                </a:solidFill>
              </a:rPr>
              <a:t>o </a:t>
            </a:r>
            <a:r>
              <a:rPr lang="en-US" altLang="en-US" sz="2500" b="0" dirty="0" err="1" smtClean="0">
                <a:solidFill>
                  <a:srgbClr val="FF0000"/>
                </a:solidFill>
              </a:rPr>
              <a:t>limite</a:t>
            </a:r>
            <a:r>
              <a:rPr lang="en-US" altLang="en-US" sz="2500" b="0" dirty="0" smtClean="0">
                <a:solidFill>
                  <a:srgbClr val="FF0000"/>
                </a:solidFill>
              </a:rPr>
              <a:t> “borderline”</a:t>
            </a:r>
            <a:endParaRPr lang="en-US" altLang="en-US" sz="2500" b="0" dirty="0">
              <a:solidFill>
                <a:srgbClr val="FF0000"/>
              </a:solidFill>
            </a:endParaRPr>
          </a:p>
          <a:p>
            <a:pPr lvl="2"/>
            <a:r>
              <a:rPr lang="en-US" altLang="en-US" sz="2500" b="0" dirty="0"/>
              <a:t>30% </a:t>
            </a:r>
            <a:r>
              <a:rPr lang="en-US" altLang="en-US" sz="2500" b="0" dirty="0" smtClean="0"/>
              <a:t>do </a:t>
            </a:r>
            <a:r>
              <a:rPr lang="en-US" altLang="en-US" sz="2500" b="0" dirty="0" err="1" smtClean="0"/>
              <a:t>fluxo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projetado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por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minuto</a:t>
            </a:r>
            <a:r>
              <a:rPr lang="en-US" altLang="en-US" sz="2500" b="0" dirty="0"/>
              <a:t/>
            </a:r>
            <a:br>
              <a:rPr lang="en-US" altLang="en-US" sz="2500" b="0" dirty="0"/>
            </a:br>
            <a:r>
              <a:rPr lang="en-US" altLang="en-US" sz="2500" b="0" dirty="0" err="1" smtClean="0">
                <a:solidFill>
                  <a:srgbClr val="0033CC"/>
                </a:solidFill>
              </a:rPr>
              <a:t>bom</a:t>
            </a:r>
            <a:r>
              <a:rPr lang="en-US" altLang="en-US" sz="2500" b="0" dirty="0" smtClean="0">
                <a:solidFill>
                  <a:srgbClr val="0033CC"/>
                </a:solidFill>
              </a:rPr>
              <a:t> para a </a:t>
            </a:r>
            <a:r>
              <a:rPr lang="en-US" altLang="en-US" sz="2500" b="0" dirty="0" err="1" smtClean="0">
                <a:solidFill>
                  <a:srgbClr val="0033CC"/>
                </a:solidFill>
              </a:rPr>
              <a:t>maioria</a:t>
            </a:r>
            <a:r>
              <a:rPr lang="en-US" altLang="en-US" sz="2500" b="0" dirty="0" smtClean="0">
                <a:solidFill>
                  <a:srgbClr val="0033CC"/>
                </a:solidFill>
              </a:rPr>
              <a:t> das </a:t>
            </a:r>
            <a:r>
              <a:rPr lang="en-US" altLang="en-US" sz="2500" b="0" dirty="0" err="1" smtClean="0">
                <a:solidFill>
                  <a:srgbClr val="0033CC"/>
                </a:solidFill>
              </a:rPr>
              <a:t>aplicações</a:t>
            </a:r>
            <a:r>
              <a:rPr lang="en-US" altLang="en-US" sz="2500" b="0" dirty="0" smtClean="0">
                <a:solidFill>
                  <a:srgbClr val="0033CC"/>
                </a:solidFill>
              </a:rPr>
              <a:t> de </a:t>
            </a:r>
            <a:r>
              <a:rPr lang="en-US" altLang="en-US" sz="2500" b="0" dirty="0" err="1" smtClean="0">
                <a:solidFill>
                  <a:srgbClr val="0033CC"/>
                </a:solidFill>
              </a:rPr>
              <a:t>conforto</a:t>
            </a:r>
            <a:endParaRPr lang="en-US" altLang="en-US" sz="2500" b="0" dirty="0">
              <a:solidFill>
                <a:srgbClr val="0033CC"/>
              </a:solidFill>
            </a:endParaRPr>
          </a:p>
          <a:p>
            <a:pPr lvl="2"/>
            <a:r>
              <a:rPr lang="en-US" altLang="en-US" sz="2500" b="0" dirty="0"/>
              <a:t>50% </a:t>
            </a:r>
            <a:r>
              <a:rPr lang="en-US" altLang="en-US" sz="2500" b="0" dirty="0" smtClean="0"/>
              <a:t>do </a:t>
            </a:r>
            <a:r>
              <a:rPr lang="en-US" altLang="en-US" sz="2500" b="0" dirty="0" err="1" smtClean="0"/>
              <a:t>fluxo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projetado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por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minuto</a:t>
            </a:r>
            <a:endParaRPr lang="en-US" altLang="en-US" sz="2500" b="0" dirty="0" smtClean="0"/>
          </a:p>
          <a:p>
            <a:pPr marL="914400" lvl="2" indent="0">
              <a:buNone/>
            </a:pPr>
            <a:r>
              <a:rPr lang="en-US" altLang="en-US" sz="2500" b="0" dirty="0">
                <a:solidFill>
                  <a:schemeClr val="tx2"/>
                </a:solidFill>
              </a:rPr>
              <a:t> </a:t>
            </a:r>
            <a:r>
              <a:rPr lang="en-US" altLang="en-US" sz="2500" b="0" dirty="0" smtClean="0">
                <a:solidFill>
                  <a:schemeClr val="tx2"/>
                </a:solidFill>
              </a:rPr>
              <a:t>  </a:t>
            </a:r>
            <a:r>
              <a:rPr lang="en-US" altLang="en-US" sz="2500" b="0" dirty="0" err="1" smtClean="0">
                <a:solidFill>
                  <a:srgbClr val="00B050"/>
                </a:solidFill>
              </a:rPr>
              <a:t>melhor</a:t>
            </a:r>
            <a:r>
              <a:rPr lang="en-US" altLang="en-US" sz="2500" b="0" dirty="0" smtClean="0">
                <a:solidFill>
                  <a:srgbClr val="00B050"/>
                </a:solidFill>
              </a:rPr>
              <a:t> </a:t>
            </a:r>
            <a:r>
              <a:rPr lang="en-US" altLang="en-US" sz="2500" b="0" dirty="0" err="1" smtClean="0">
                <a:solidFill>
                  <a:srgbClr val="00B050"/>
                </a:solidFill>
              </a:rPr>
              <a:t>relação</a:t>
            </a:r>
            <a:endParaRPr lang="en-US" altLang="en-US" sz="2500" b="0" dirty="0" smtClean="0">
              <a:solidFill>
                <a:srgbClr val="00B050"/>
              </a:solidFill>
            </a:endParaRPr>
          </a:p>
          <a:p>
            <a:r>
              <a:rPr lang="en-US" altLang="en-US" sz="2500" b="0" dirty="0" smtClean="0"/>
              <a:t>Bypass com </a:t>
            </a:r>
            <a:r>
              <a:rPr lang="en-US" altLang="en-US" sz="2500" b="0" dirty="0" err="1" smtClean="0"/>
              <a:t>válvula</a:t>
            </a:r>
            <a:r>
              <a:rPr lang="en-US" altLang="en-US" sz="2500" b="0" dirty="0" smtClean="0"/>
              <a:t> de </a:t>
            </a:r>
            <a:r>
              <a:rPr lang="en-US" altLang="en-US" sz="2500" b="0" dirty="0" err="1" smtClean="0"/>
              <a:t>controle</a:t>
            </a:r>
            <a:r>
              <a:rPr lang="en-US" altLang="en-US" sz="2500" b="0" dirty="0" smtClean="0"/>
              <a:t> – </a:t>
            </a:r>
            <a:r>
              <a:rPr lang="en-US" altLang="en-US" sz="2500" b="0" dirty="0" err="1" smtClean="0"/>
              <a:t>sempre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necessário</a:t>
            </a:r>
            <a:r>
              <a:rPr lang="en-US" altLang="en-US" sz="2500" b="0" dirty="0" smtClean="0"/>
              <a:t> no </a:t>
            </a:r>
            <a:r>
              <a:rPr lang="en-US" altLang="en-US" sz="2500" b="0" dirty="0" err="1" smtClean="0"/>
              <a:t>arranjo</a:t>
            </a:r>
            <a:r>
              <a:rPr lang="en-US" altLang="en-US" sz="2500" b="0" dirty="0" smtClean="0"/>
              <a:t> VPF.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4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42944" cy="780747"/>
          </a:xfrm>
        </p:spPr>
        <p:txBody>
          <a:bodyPr/>
          <a:lstStyle/>
          <a:p>
            <a:pPr eaLnBrk="1" hangingPunct="1"/>
            <a:r>
              <a:rPr lang="pt-BR" altLang="pt-BR" sz="2500" dirty="0">
                <a:solidFill>
                  <a:schemeClr val="tx1"/>
                </a:solidFill>
              </a:rPr>
              <a:t>Circuito Único </a:t>
            </a:r>
            <a:r>
              <a:rPr lang="pt-BR" altLang="pt-BR" sz="2500" dirty="0" smtClean="0">
                <a:solidFill>
                  <a:schemeClr val="tx1"/>
                </a:solidFill>
              </a:rPr>
              <a:t>Variável</a:t>
            </a:r>
            <a:br>
              <a:rPr lang="pt-BR" altLang="pt-BR" sz="2500" dirty="0" smtClean="0">
                <a:solidFill>
                  <a:schemeClr val="tx1"/>
                </a:solidFill>
              </a:rPr>
            </a:br>
            <a:r>
              <a:rPr lang="pt-BR" altLang="pt-BR" sz="2500" dirty="0" smtClean="0">
                <a:solidFill>
                  <a:schemeClr val="tx1"/>
                </a:solidFill>
              </a:rPr>
              <a:t>Bombas </a:t>
            </a:r>
            <a:r>
              <a:rPr lang="pt-BR" altLang="pt-BR" sz="2500" dirty="0">
                <a:solidFill>
                  <a:schemeClr val="tx1"/>
                </a:solidFill>
                <a:sym typeface="Wingdings" panose="05000000000000000000" pitchFamily="2" charset="2"/>
              </a:rPr>
              <a:t> Fan </a:t>
            </a:r>
            <a:r>
              <a:rPr lang="pt-BR" altLang="pt-BR" sz="25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Coils  Chillers </a:t>
            </a:r>
            <a:endParaRPr lang="pt-BR" altLang="pt-BR" sz="25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59"/>
          <p:cNvSpPr txBox="1">
            <a:spLocks noChangeArrowheads="1"/>
          </p:cNvSpPr>
          <p:nvPr/>
        </p:nvSpPr>
        <p:spPr bwMode="auto">
          <a:xfrm>
            <a:off x="5334000" y="3068638"/>
            <a:ext cx="246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16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pt-BR" sz="1600">
                <a:solidFill>
                  <a:schemeClr val="bg1"/>
                </a:solidFill>
                <a:latin typeface="Verdana" panose="020B0604030504040204" pitchFamily="34" charset="0"/>
              </a:rPr>
              <a:t>P</a:t>
            </a:r>
            <a:endParaRPr lang="en-US" altLang="pt-BR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91773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29"/>
          <p:cNvGrpSpPr>
            <a:grpSpLocks/>
          </p:cNvGrpSpPr>
          <p:nvPr/>
        </p:nvGrpSpPr>
        <p:grpSpPr bwMode="auto">
          <a:xfrm>
            <a:off x="4572000" y="5410200"/>
            <a:ext cx="355600" cy="1143000"/>
            <a:chOff x="4876800" y="5410200"/>
            <a:chExt cx="355600" cy="1143000"/>
          </a:xfrm>
        </p:grpSpPr>
        <p:cxnSp>
          <p:nvCxnSpPr>
            <p:cNvPr id="19465" name="Straight Connector 22"/>
            <p:cNvCxnSpPr>
              <a:cxnSpLocks noChangeShapeType="1"/>
            </p:cNvCxnSpPr>
            <p:nvPr/>
          </p:nvCxnSpPr>
          <p:spPr bwMode="auto">
            <a:xfrm flipV="1">
              <a:off x="5050800" y="6096000"/>
              <a:ext cx="0" cy="457200"/>
            </a:xfrm>
            <a:prstGeom prst="line">
              <a:avLst/>
            </a:prstGeom>
            <a:noFill/>
            <a:ln w="9525" algn="ctr">
              <a:solidFill>
                <a:srgbClr val="FFFF99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Straight Connector 19"/>
            <p:cNvCxnSpPr>
              <a:cxnSpLocks noChangeShapeType="1"/>
            </p:cNvCxnSpPr>
            <p:nvPr/>
          </p:nvCxnSpPr>
          <p:spPr bwMode="auto">
            <a:xfrm flipV="1">
              <a:off x="5047200" y="5410200"/>
              <a:ext cx="0" cy="381000"/>
            </a:xfrm>
            <a:prstGeom prst="line">
              <a:avLst/>
            </a:prstGeom>
            <a:noFill/>
            <a:ln w="9525" algn="ctr">
              <a:solidFill>
                <a:srgbClr val="FFFF99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467" name="Group 27"/>
            <p:cNvGrpSpPr>
              <a:grpSpLocks/>
            </p:cNvGrpSpPr>
            <p:nvPr/>
          </p:nvGrpSpPr>
          <p:grpSpPr bwMode="auto">
            <a:xfrm>
              <a:off x="4876800" y="5791200"/>
              <a:ext cx="355600" cy="355600"/>
              <a:chOff x="4876800" y="5791200"/>
              <a:chExt cx="355600" cy="355600"/>
            </a:xfrm>
          </p:grpSpPr>
          <p:sp>
            <p:nvSpPr>
              <p:cNvPr id="19468" name="Oval 58"/>
              <p:cNvSpPr>
                <a:spLocks noChangeArrowheads="1"/>
              </p:cNvSpPr>
              <p:nvPr/>
            </p:nvSpPr>
            <p:spPr bwMode="auto">
              <a:xfrm>
                <a:off x="4876800" y="5791200"/>
                <a:ext cx="355600" cy="355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69" name="Text Box 59"/>
              <p:cNvSpPr txBox="1">
                <a:spLocks noChangeArrowheads="1"/>
              </p:cNvSpPr>
              <p:nvPr/>
            </p:nvSpPr>
            <p:spPr bwMode="auto">
              <a:xfrm>
                <a:off x="4930775" y="5853113"/>
                <a:ext cx="2460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pt-BR" sz="1600" b="1">
                    <a:solidFill>
                      <a:schemeClr val="bg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pt-BR" sz="16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P</a:t>
                </a:r>
                <a:endParaRPr lang="en-US" altLang="pt-BR">
                  <a:solidFill>
                    <a:schemeClr val="accent2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19462" name="TextBox 30"/>
          <p:cNvSpPr txBox="1">
            <a:spLocks noChangeArrowheads="1"/>
          </p:cNvSpPr>
          <p:nvPr/>
        </p:nvSpPr>
        <p:spPr bwMode="auto">
          <a:xfrm>
            <a:off x="4876800" y="594360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400" b="1">
                <a:solidFill>
                  <a:srgbClr val="FFCC66"/>
                </a:solidFill>
              </a:rPr>
              <a:t>Min.</a:t>
            </a:r>
            <a:endParaRPr lang="pt-BR" altLang="pt-BR" sz="1400" b="1">
              <a:solidFill>
                <a:srgbClr val="FFCC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" y="4495800"/>
            <a:ext cx="2209800" cy="584775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16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Bombas</a:t>
            </a:r>
            <a:r>
              <a:rPr lang="en-US" sz="16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Principais</a:t>
            </a:r>
            <a:endParaRPr lang="en-US" sz="16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Vazão</a:t>
            </a:r>
            <a:r>
              <a:rPr lang="en-US" sz="16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Variável</a:t>
            </a:r>
            <a:endParaRPr lang="pt-BR" sz="1600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sp>
        <p:nvSpPr>
          <p:cNvPr id="16" name="Title 5"/>
          <p:cNvSpPr txBox="1">
            <a:spLocks/>
          </p:cNvSpPr>
          <p:nvPr/>
        </p:nvSpPr>
        <p:spPr bwMode="auto">
          <a:xfrm>
            <a:off x="533400" y="152400"/>
            <a:ext cx="7042944" cy="7807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 smtClean="0">
                <a:solidFill>
                  <a:schemeClr val="tx1"/>
                </a:solidFill>
              </a:rPr>
              <a:t>Circuito Único Variável</a:t>
            </a:r>
            <a:br>
              <a:rPr lang="pt-BR" altLang="pt-BR" sz="2500" dirty="0" smtClean="0">
                <a:solidFill>
                  <a:schemeClr val="tx1"/>
                </a:solidFill>
              </a:rPr>
            </a:br>
            <a:r>
              <a:rPr lang="pt-BR" altLang="pt-BR" sz="2500" dirty="0" smtClean="0">
                <a:solidFill>
                  <a:schemeClr val="tx1"/>
                </a:solidFill>
              </a:rPr>
              <a:t>Bombas </a:t>
            </a:r>
            <a:r>
              <a:rPr lang="pt-BR" altLang="pt-BR" sz="25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Fan Coils  Chillers </a:t>
            </a:r>
            <a:endParaRPr lang="pt-BR" alt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307382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9"/>
          <p:cNvSpPr txBox="1">
            <a:spLocks noChangeArrowheads="1"/>
          </p:cNvSpPr>
          <p:nvPr/>
        </p:nvSpPr>
        <p:spPr bwMode="auto">
          <a:xfrm>
            <a:off x="5334000" y="3068638"/>
            <a:ext cx="246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pt-BR" sz="16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pt-BR" sz="1600">
                <a:solidFill>
                  <a:schemeClr val="bg1"/>
                </a:solidFill>
                <a:latin typeface="Verdana" panose="020B0604030504040204" pitchFamily="34" charset="0"/>
              </a:rPr>
              <a:t>P</a:t>
            </a:r>
            <a:endParaRPr lang="en-US" altLang="pt-BR">
              <a:solidFill>
                <a:schemeClr val="accent2"/>
              </a:solidFill>
              <a:latin typeface="Verdana" panose="020B060403050404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77338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5" name="Group 29"/>
          <p:cNvGrpSpPr>
            <a:grpSpLocks/>
          </p:cNvGrpSpPr>
          <p:nvPr/>
        </p:nvGrpSpPr>
        <p:grpSpPr bwMode="auto">
          <a:xfrm>
            <a:off x="4572000" y="5410200"/>
            <a:ext cx="355600" cy="1143000"/>
            <a:chOff x="4876800" y="5410200"/>
            <a:chExt cx="355600" cy="1143000"/>
          </a:xfrm>
        </p:grpSpPr>
        <p:cxnSp>
          <p:nvCxnSpPr>
            <p:cNvPr id="20488" name="Straight Connector 22"/>
            <p:cNvCxnSpPr>
              <a:cxnSpLocks noChangeShapeType="1"/>
            </p:cNvCxnSpPr>
            <p:nvPr/>
          </p:nvCxnSpPr>
          <p:spPr bwMode="auto">
            <a:xfrm flipV="1">
              <a:off x="5050800" y="6096000"/>
              <a:ext cx="0" cy="457200"/>
            </a:xfrm>
            <a:prstGeom prst="line">
              <a:avLst/>
            </a:prstGeom>
            <a:noFill/>
            <a:ln w="9525" algn="ctr">
              <a:solidFill>
                <a:srgbClr val="FFFF99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9" name="Straight Connector 19"/>
            <p:cNvCxnSpPr>
              <a:cxnSpLocks noChangeShapeType="1"/>
            </p:cNvCxnSpPr>
            <p:nvPr/>
          </p:nvCxnSpPr>
          <p:spPr bwMode="auto">
            <a:xfrm flipV="1">
              <a:off x="5047200" y="5410200"/>
              <a:ext cx="0" cy="381000"/>
            </a:xfrm>
            <a:prstGeom prst="line">
              <a:avLst/>
            </a:prstGeom>
            <a:noFill/>
            <a:ln w="9525" algn="ctr">
              <a:solidFill>
                <a:srgbClr val="FFFF99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0490" name="Group 27"/>
            <p:cNvGrpSpPr>
              <a:grpSpLocks/>
            </p:cNvGrpSpPr>
            <p:nvPr/>
          </p:nvGrpSpPr>
          <p:grpSpPr bwMode="auto">
            <a:xfrm>
              <a:off x="4876800" y="5791200"/>
              <a:ext cx="355600" cy="355600"/>
              <a:chOff x="4876800" y="5791200"/>
              <a:chExt cx="355600" cy="355600"/>
            </a:xfrm>
          </p:grpSpPr>
          <p:sp>
            <p:nvSpPr>
              <p:cNvPr id="20491" name="Oval 58"/>
              <p:cNvSpPr>
                <a:spLocks noChangeArrowheads="1"/>
              </p:cNvSpPr>
              <p:nvPr/>
            </p:nvSpPr>
            <p:spPr bwMode="auto">
              <a:xfrm>
                <a:off x="4876800" y="5791200"/>
                <a:ext cx="355600" cy="355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92" name="Text Box 59"/>
              <p:cNvSpPr txBox="1">
                <a:spLocks noChangeArrowheads="1"/>
              </p:cNvSpPr>
              <p:nvPr/>
            </p:nvSpPr>
            <p:spPr bwMode="auto">
              <a:xfrm>
                <a:off x="4930775" y="5853113"/>
                <a:ext cx="2460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pt-BR" sz="1600" b="1">
                    <a:solidFill>
                      <a:schemeClr val="bg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altLang="pt-BR" sz="1600">
                    <a:solidFill>
                      <a:schemeClr val="bg1"/>
                    </a:solidFill>
                    <a:latin typeface="Verdana" panose="020B0604030504040204" pitchFamily="34" charset="0"/>
                  </a:rPr>
                  <a:t>P</a:t>
                </a:r>
                <a:endParaRPr lang="en-US" altLang="pt-BR">
                  <a:solidFill>
                    <a:schemeClr val="accent2"/>
                  </a:solidFill>
                  <a:latin typeface="Verdana" panose="020B0604030504040204" pitchFamily="34" charset="0"/>
                </a:endParaRPr>
              </a:p>
            </p:txBody>
          </p:sp>
        </p:grpSp>
      </p:grpSp>
      <p:sp>
        <p:nvSpPr>
          <p:cNvPr id="20486" name="TextBox 30"/>
          <p:cNvSpPr txBox="1">
            <a:spLocks noChangeArrowheads="1"/>
          </p:cNvSpPr>
          <p:nvPr/>
        </p:nvSpPr>
        <p:spPr bwMode="auto">
          <a:xfrm>
            <a:off x="4800600" y="5943600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1400" b="1">
                <a:solidFill>
                  <a:srgbClr val="FFCC66"/>
                </a:solidFill>
              </a:rPr>
              <a:t> Vazão Minima</a:t>
            </a:r>
            <a:endParaRPr lang="pt-BR" altLang="pt-BR" sz="1400" b="1">
              <a:solidFill>
                <a:srgbClr val="FFCC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4343400"/>
            <a:ext cx="2514600" cy="737175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Bombas</a:t>
            </a:r>
            <a:r>
              <a:rPr lang="en-US" sz="1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Principais</a:t>
            </a:r>
            <a:endParaRPr lang="en-US" sz="18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Vazão</a:t>
            </a:r>
            <a:r>
              <a:rPr lang="en-US" sz="1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Variável</a:t>
            </a:r>
            <a:endParaRPr lang="pt-BR" sz="1800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533400" y="152400"/>
            <a:ext cx="7042944" cy="7807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 smtClean="0">
                <a:solidFill>
                  <a:schemeClr val="tx1"/>
                </a:solidFill>
              </a:rPr>
              <a:t>Circuito Único Variável</a:t>
            </a:r>
            <a:br>
              <a:rPr lang="pt-BR" altLang="pt-BR" sz="2500" dirty="0" smtClean="0">
                <a:solidFill>
                  <a:schemeClr val="tx1"/>
                </a:solidFill>
              </a:rPr>
            </a:br>
            <a:r>
              <a:rPr lang="pt-BR" altLang="pt-BR" sz="2500" dirty="0" smtClean="0">
                <a:solidFill>
                  <a:schemeClr val="tx1"/>
                </a:solidFill>
              </a:rPr>
              <a:t>Bombas </a:t>
            </a:r>
            <a:r>
              <a:rPr lang="pt-BR" altLang="pt-BR" sz="25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Fan Coils  Chillers </a:t>
            </a:r>
            <a:endParaRPr lang="pt-BR" altLang="pt-BR" sz="2500" dirty="0" smtClean="0"/>
          </a:p>
        </p:txBody>
      </p:sp>
    </p:spTree>
    <p:extLst>
      <p:ext uri="{BB962C8B-B14F-4D97-AF65-F5344CB8AC3E}">
        <p14:creationId xmlns:p14="http://schemas.microsoft.com/office/powerpoint/2010/main" val="693159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6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"/>
            <a:ext cx="9330181" cy="696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423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5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799808" y="155574"/>
            <a:ext cx="6477000" cy="7807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500" dirty="0" smtClean="0">
                <a:solidFill>
                  <a:schemeClr val="tx1"/>
                </a:solidFill>
              </a:rPr>
              <a:t>Circuito Único Variável</a:t>
            </a:r>
            <a:br>
              <a:rPr lang="pt-BR" altLang="pt-BR" sz="2500" dirty="0" smtClean="0">
                <a:solidFill>
                  <a:schemeClr val="tx1"/>
                </a:solidFill>
              </a:rPr>
            </a:br>
            <a:r>
              <a:rPr lang="pt-BR" altLang="pt-BR" sz="2500" dirty="0" smtClean="0">
                <a:solidFill>
                  <a:schemeClr val="tx1"/>
                </a:solidFill>
              </a:rPr>
              <a:t>Bombas </a:t>
            </a:r>
            <a:r>
              <a:rPr lang="pt-BR" altLang="pt-BR" sz="25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Fan Coils  Chillers </a:t>
            </a:r>
            <a:endParaRPr lang="pt-BR" altLang="pt-BR" sz="25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4343400"/>
            <a:ext cx="2514600" cy="737175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Bombas</a:t>
            </a:r>
            <a:r>
              <a:rPr lang="en-US" sz="1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Principais</a:t>
            </a:r>
            <a:endParaRPr lang="en-US" sz="1800" b="1" dirty="0" smtClean="0">
              <a:solidFill>
                <a:srgbClr val="FFC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Vazão</a:t>
            </a:r>
            <a:r>
              <a:rPr lang="en-US" sz="1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Arial" charset="0"/>
                <a:cs typeface="Arial" charset="0"/>
              </a:rPr>
              <a:t>Variável</a:t>
            </a:r>
            <a:endParaRPr lang="pt-BR" sz="1800" b="1" dirty="0">
              <a:solidFill>
                <a:srgbClr val="FFC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1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94649"/>
              </p:ext>
            </p:extLst>
          </p:nvPr>
        </p:nvGraphicFramePr>
        <p:xfrm>
          <a:off x="152400" y="1447800"/>
          <a:ext cx="8794104" cy="522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526"/>
                <a:gridCol w="2198526"/>
                <a:gridCol w="2198526"/>
                <a:gridCol w="2198526"/>
              </a:tblGrid>
              <a:tr h="785280">
                <a:tc>
                  <a:txBody>
                    <a:bodyPr/>
                    <a:lstStyle/>
                    <a:p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13046A"/>
                          </a:solidFill>
                        </a:rPr>
                        <a:t>PRIMÁRIO + SECUNDÁRIO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13046A"/>
                          </a:solidFill>
                        </a:rPr>
                        <a:t>PRI</a:t>
                      </a:r>
                      <a:r>
                        <a:rPr lang="en-US" sz="1900" baseline="0" dirty="0" smtClean="0">
                          <a:solidFill>
                            <a:srgbClr val="13046A"/>
                          </a:solidFill>
                        </a:rPr>
                        <a:t>MÁRIO VARIÁVEL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13046A"/>
                          </a:solidFill>
                        </a:rPr>
                        <a:t>CIRC. ÚNICO+ BOMBA</a:t>
                      </a:r>
                      <a:r>
                        <a:rPr lang="en-US" sz="1900" baseline="0" dirty="0" smtClean="0">
                          <a:solidFill>
                            <a:srgbClr val="13046A"/>
                          </a:solidFill>
                        </a:rPr>
                        <a:t> AUX.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280"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Bombas Primárias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1 por Chiller + </a:t>
                      </a:r>
                    </a:p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1 Reserva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Nenhuma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13046A"/>
                          </a:solidFill>
                        </a:rPr>
                        <a:t>1 </a:t>
                      </a:r>
                      <a:r>
                        <a:rPr lang="en-US" sz="1900" dirty="0" err="1" smtClean="0">
                          <a:solidFill>
                            <a:srgbClr val="13046A"/>
                          </a:solidFill>
                        </a:rPr>
                        <a:t>Operante</a:t>
                      </a:r>
                      <a:r>
                        <a:rPr lang="en-US" sz="1900" dirty="0" smtClean="0">
                          <a:solidFill>
                            <a:srgbClr val="13046A"/>
                          </a:solidFill>
                        </a:rPr>
                        <a:t> +</a:t>
                      </a:r>
                    </a:p>
                    <a:p>
                      <a:r>
                        <a:rPr lang="en-US" sz="1900" dirty="0" smtClean="0">
                          <a:solidFill>
                            <a:srgbClr val="13046A"/>
                          </a:solidFill>
                        </a:rPr>
                        <a:t>1 </a:t>
                      </a:r>
                      <a:r>
                        <a:rPr lang="en-US" sz="1900" dirty="0" err="1" smtClean="0">
                          <a:solidFill>
                            <a:srgbClr val="13046A"/>
                          </a:solidFill>
                        </a:rPr>
                        <a:t>Reserva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439"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Bombas de Distribuição</a:t>
                      </a:r>
                      <a:endParaRPr lang="pt-BR" sz="1900" dirty="0">
                        <a:solidFill>
                          <a:srgbClr val="13046A"/>
                        </a:solidFill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Selecionadas para perda de pressão dos </a:t>
                      </a:r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Fan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Coils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+ Tubulação + Válvulas.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Selecionadas para perda de pressão dos Chillers + </a:t>
                      </a:r>
                    </a:p>
                    <a:p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Fan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Coils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+ Tubulação + Válvulas.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Selecionadas para perda de pressão dos Chillers + </a:t>
                      </a:r>
                    </a:p>
                    <a:p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Fan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Coils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+ Tubulação + Válvulas.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0439"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Linha de </a:t>
                      </a:r>
                    </a:p>
                    <a:p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900" kern="1200" baseline="0" dirty="0" err="1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endParaRPr lang="pt-BR" sz="1900" kern="1200" baseline="0" dirty="0" smtClean="0">
                        <a:solidFill>
                          <a:srgbClr val="13046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Sem obstrução.</a:t>
                      </a:r>
                    </a:p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Dimensionada para a vazão do maior Chiller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Válvula de Controle.</a:t>
                      </a:r>
                    </a:p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Dimensionada para a vazão mínima do maior Chiller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Bomba Auxiliar.</a:t>
                      </a:r>
                    </a:p>
                    <a:p>
                      <a:r>
                        <a:rPr lang="pt-BR" sz="1900" kern="1200" baseline="0" dirty="0" smtClean="0">
                          <a:solidFill>
                            <a:srgbClr val="13046A"/>
                          </a:solidFill>
                          <a:latin typeface="+mn-lt"/>
                          <a:ea typeface="+mn-ea"/>
                          <a:cs typeface="+mn-cs"/>
                        </a:rPr>
                        <a:t>Dimensionada para a vazão mínima do maior Chiller</a:t>
                      </a:r>
                    </a:p>
                  </a:txBody>
                  <a:tcPr marT="45723" marB="45723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58" y="228600"/>
            <a:ext cx="6521450" cy="723900"/>
          </a:xfrm>
        </p:spPr>
        <p:txBody>
          <a:bodyPr/>
          <a:lstStyle/>
          <a:p>
            <a:r>
              <a:rPr lang="en-GB" sz="3100" dirty="0" err="1" smtClean="0">
                <a:solidFill>
                  <a:srgbClr val="13046A"/>
                </a:solidFill>
              </a:rPr>
              <a:t>Resumo</a:t>
            </a:r>
            <a:r>
              <a:rPr lang="en-GB" sz="3100" dirty="0" smtClean="0">
                <a:solidFill>
                  <a:srgbClr val="13046A"/>
                </a:solidFill>
              </a:rPr>
              <a:t> </a:t>
            </a:r>
            <a:r>
              <a:rPr lang="en-GB" sz="3100" dirty="0" err="1" smtClean="0">
                <a:solidFill>
                  <a:srgbClr val="13046A"/>
                </a:solidFill>
              </a:rPr>
              <a:t>Comparativo</a:t>
            </a:r>
            <a:endParaRPr lang="pt-BR" sz="3100" dirty="0">
              <a:solidFill>
                <a:srgbClr val="130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20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42" y="167248"/>
            <a:ext cx="6521450" cy="830424"/>
          </a:xfrm>
        </p:spPr>
        <p:txBody>
          <a:bodyPr/>
          <a:lstStyle/>
          <a:p>
            <a:r>
              <a:rPr lang="en-GB" sz="3100" b="0" dirty="0" err="1" smtClean="0">
                <a:solidFill>
                  <a:srgbClr val="13046A"/>
                </a:solidFill>
              </a:rPr>
              <a:t>Situação</a:t>
            </a:r>
            <a:r>
              <a:rPr lang="en-GB" sz="3100" b="0" dirty="0" smtClean="0">
                <a:solidFill>
                  <a:srgbClr val="13046A"/>
                </a:solidFill>
              </a:rPr>
              <a:t> Real </a:t>
            </a:r>
            <a:br>
              <a:rPr lang="en-GB" sz="3100" b="0" dirty="0" smtClean="0">
                <a:solidFill>
                  <a:srgbClr val="13046A"/>
                </a:solidFill>
              </a:rPr>
            </a:br>
            <a:r>
              <a:rPr lang="en-GB" sz="3100" b="0" dirty="0" err="1" smtClean="0">
                <a:solidFill>
                  <a:srgbClr val="13046A"/>
                </a:solidFill>
              </a:rPr>
              <a:t>Síndrome</a:t>
            </a:r>
            <a:r>
              <a:rPr lang="en-GB" sz="3100" b="0" dirty="0" smtClean="0">
                <a:solidFill>
                  <a:srgbClr val="13046A"/>
                </a:solidFill>
              </a:rPr>
              <a:t> de </a:t>
            </a:r>
            <a:r>
              <a:rPr lang="en-GB" sz="3100" b="0" dirty="0" err="1" smtClean="0">
                <a:solidFill>
                  <a:srgbClr val="13046A"/>
                </a:solidFill>
              </a:rPr>
              <a:t>Baixo</a:t>
            </a:r>
            <a:r>
              <a:rPr lang="en-GB" sz="3100" b="0" dirty="0" smtClean="0">
                <a:solidFill>
                  <a:srgbClr val="13046A"/>
                </a:solidFill>
              </a:rPr>
              <a:t> </a:t>
            </a:r>
            <a:r>
              <a:rPr lang="en-GB" sz="3100" b="0" dirty="0" smtClean="0">
                <a:solidFill>
                  <a:srgbClr val="13046A"/>
                </a:solidFill>
                <a:latin typeface="Symbol" panose="05050102010706020507" pitchFamily="18" charset="2"/>
              </a:rPr>
              <a:t>D</a:t>
            </a:r>
            <a:r>
              <a:rPr lang="en-GB" sz="3100" b="0" dirty="0" smtClean="0">
                <a:solidFill>
                  <a:srgbClr val="13046A"/>
                </a:solidFill>
              </a:rPr>
              <a:t>T</a:t>
            </a:r>
            <a:endParaRPr lang="pt-BR" sz="3100" b="0" dirty="0">
              <a:solidFill>
                <a:srgbClr val="13046A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14400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4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3360"/>
            <a:ext cx="6997700" cy="990600"/>
          </a:xfrm>
        </p:spPr>
        <p:txBody>
          <a:bodyPr/>
          <a:lstStyle/>
          <a:p>
            <a:pPr algn="l"/>
            <a:r>
              <a:rPr lang="en-GB" sz="3100" dirty="0" err="1" smtClean="0"/>
              <a:t>Caso</a:t>
            </a:r>
            <a:r>
              <a:rPr lang="en-GB" sz="3100" dirty="0" smtClean="0"/>
              <a:t> Real</a:t>
            </a:r>
            <a:br>
              <a:rPr lang="en-GB" sz="3100" dirty="0" smtClean="0"/>
            </a:br>
            <a:r>
              <a:rPr lang="en-GB" sz="3100" dirty="0" err="1" smtClean="0"/>
              <a:t>Primário</a:t>
            </a:r>
            <a:r>
              <a:rPr lang="en-GB" sz="3100" dirty="0" smtClean="0"/>
              <a:t>/ </a:t>
            </a:r>
            <a:r>
              <a:rPr lang="en-GB" sz="3100" dirty="0" err="1" smtClean="0"/>
              <a:t>Secundário</a:t>
            </a:r>
            <a:endParaRPr lang="pt-BR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08153"/>
              </p:ext>
            </p:extLst>
          </p:nvPr>
        </p:nvGraphicFramePr>
        <p:xfrm>
          <a:off x="304800" y="1219201"/>
          <a:ext cx="8551283" cy="5486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055"/>
                <a:gridCol w="700075"/>
                <a:gridCol w="989791"/>
                <a:gridCol w="842809"/>
                <a:gridCol w="843658"/>
                <a:gridCol w="842809"/>
                <a:gridCol w="1084097"/>
                <a:gridCol w="1083247"/>
                <a:gridCol w="1204742"/>
              </a:tblGrid>
              <a:tr h="691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Carga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Térmica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Qtde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URs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% Carga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URs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Vazão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Pri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Vazão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Sec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pt-BR" sz="1100" baseline="-25000" dirty="0" err="1">
                          <a:solidFill>
                            <a:schemeClr val="bg1"/>
                          </a:solidFill>
                          <a:effectLst/>
                        </a:rPr>
                        <a:t>man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BAGSs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Potência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(Bombas)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Horas/Ano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Consumo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de Energia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kW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m³/h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m³/h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m.w.c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kW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solidFill>
                            <a:schemeClr val="bg1"/>
                          </a:solidFill>
                          <a:effectLst/>
                        </a:rPr>
                        <a:t>MWh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503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711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87.9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15.4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2500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503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852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17.0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97.4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25.6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503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981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101.3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26.6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3500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503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1101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140.5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61.6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4000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1247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146.0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89.5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4500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64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1006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1389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17.0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153.4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121.0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71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1006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1528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161.3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155.5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5500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79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1664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17.4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172.4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166.1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1798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19.5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195.7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222.9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6500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93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1006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1930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21.7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221.3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13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0000"/>
                          </a:solidFill>
                          <a:effectLst/>
                        </a:rPr>
                        <a:t>252.0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7000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2059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23.9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280.4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221.1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7500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71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2180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26.1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307.9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134.9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76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2298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28.2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337.6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147.9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8500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2414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30.4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366.7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64.2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9000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2527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32.5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398.3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34.9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9500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2637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34.7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432.6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37.9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2745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36.8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468.3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4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10500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1509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2850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39.0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411.5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---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3631"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FF0000"/>
                          </a:solidFill>
                          <a:effectLst/>
                        </a:rPr>
                        <a:t>Total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FF0000"/>
                          </a:solidFill>
                          <a:effectLst/>
                        </a:rPr>
                        <a:t>1777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330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460"/>
            <a:ext cx="6997700" cy="914400"/>
          </a:xfrm>
        </p:spPr>
        <p:txBody>
          <a:bodyPr/>
          <a:lstStyle/>
          <a:p>
            <a:r>
              <a:rPr lang="en-GB" sz="3100" dirty="0" err="1" smtClean="0"/>
              <a:t>Caso</a:t>
            </a:r>
            <a:r>
              <a:rPr lang="en-GB" sz="3100" dirty="0" smtClean="0"/>
              <a:t> Real</a:t>
            </a:r>
            <a:br>
              <a:rPr lang="en-GB" sz="3100" dirty="0" smtClean="0"/>
            </a:br>
            <a:r>
              <a:rPr lang="en-GB" sz="3100" dirty="0" err="1" smtClean="0"/>
              <a:t>Primário</a:t>
            </a:r>
            <a:r>
              <a:rPr lang="en-GB" sz="3100" dirty="0" smtClean="0"/>
              <a:t>/ </a:t>
            </a:r>
            <a:r>
              <a:rPr lang="en-GB" sz="3100" dirty="0" err="1" smtClean="0"/>
              <a:t>Secundário</a:t>
            </a:r>
            <a:endParaRPr lang="pt-BR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63487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547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5030"/>
            <a:ext cx="6997700" cy="887260"/>
          </a:xfrm>
        </p:spPr>
        <p:txBody>
          <a:bodyPr/>
          <a:lstStyle/>
          <a:p>
            <a:r>
              <a:rPr lang="en-GB" sz="3100" dirty="0" err="1" smtClean="0"/>
              <a:t>Caso</a:t>
            </a:r>
            <a:r>
              <a:rPr lang="en-GB" sz="3100" dirty="0" smtClean="0"/>
              <a:t> Real</a:t>
            </a:r>
            <a:br>
              <a:rPr lang="en-GB" sz="3100" dirty="0" smtClean="0"/>
            </a:br>
            <a:r>
              <a:rPr lang="en-GB" sz="3100" dirty="0" err="1" smtClean="0"/>
              <a:t>Circuito</a:t>
            </a:r>
            <a:r>
              <a:rPr lang="en-GB" sz="3100" dirty="0" smtClean="0"/>
              <a:t> </a:t>
            </a:r>
            <a:r>
              <a:rPr lang="en-GB" sz="3100" dirty="0" err="1" smtClean="0"/>
              <a:t>Único</a:t>
            </a:r>
            <a:r>
              <a:rPr lang="en-GB" sz="3100" dirty="0" smtClean="0"/>
              <a:t> </a:t>
            </a:r>
            <a:r>
              <a:rPr lang="en-GB" sz="3100" dirty="0" err="1" smtClean="0"/>
              <a:t>Variável</a:t>
            </a:r>
            <a:endParaRPr lang="pt-BR" sz="3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0425"/>
            <a:ext cx="8464550" cy="55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00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8121"/>
            <a:ext cx="6997700" cy="914400"/>
          </a:xfrm>
        </p:spPr>
        <p:txBody>
          <a:bodyPr/>
          <a:lstStyle/>
          <a:p>
            <a:r>
              <a:rPr lang="en-GB" sz="3100" dirty="0" err="1" smtClean="0"/>
              <a:t>Caso</a:t>
            </a:r>
            <a:r>
              <a:rPr lang="en-GB" sz="3100" dirty="0" smtClean="0"/>
              <a:t> Real</a:t>
            </a:r>
            <a:br>
              <a:rPr lang="en-GB" sz="3100" dirty="0" smtClean="0"/>
            </a:br>
            <a:r>
              <a:rPr lang="en-GB" sz="3100" dirty="0" err="1" smtClean="0"/>
              <a:t>Circuito</a:t>
            </a:r>
            <a:r>
              <a:rPr lang="en-GB" sz="3100" dirty="0" smtClean="0"/>
              <a:t> </a:t>
            </a:r>
            <a:r>
              <a:rPr lang="en-GB" sz="3100" dirty="0" err="1" smtClean="0"/>
              <a:t>Único</a:t>
            </a:r>
            <a:r>
              <a:rPr lang="en-GB" sz="3100" dirty="0" smtClean="0"/>
              <a:t> </a:t>
            </a:r>
            <a:r>
              <a:rPr lang="en-GB" sz="3100" dirty="0" err="1" smtClean="0"/>
              <a:t>Variável</a:t>
            </a:r>
            <a:endParaRPr lang="pt-BR" sz="31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371600"/>
            <a:ext cx="84014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49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21"/>
            <a:ext cx="6997700" cy="914400"/>
          </a:xfrm>
        </p:spPr>
        <p:txBody>
          <a:bodyPr/>
          <a:lstStyle/>
          <a:p>
            <a:r>
              <a:rPr lang="en-GB" sz="3100" dirty="0" err="1" smtClean="0"/>
              <a:t>Caso</a:t>
            </a:r>
            <a:r>
              <a:rPr lang="en-GB" sz="3100" dirty="0" smtClean="0"/>
              <a:t> Real</a:t>
            </a:r>
            <a:br>
              <a:rPr lang="en-GB" sz="3100" dirty="0" smtClean="0"/>
            </a:br>
            <a:r>
              <a:rPr lang="en-GB" sz="3100" dirty="0" err="1" smtClean="0"/>
              <a:t>Circuito</a:t>
            </a:r>
            <a:r>
              <a:rPr lang="en-GB" sz="3100" dirty="0" smtClean="0"/>
              <a:t> </a:t>
            </a:r>
            <a:r>
              <a:rPr lang="en-GB" sz="3100" dirty="0" err="1" smtClean="0"/>
              <a:t>Único</a:t>
            </a:r>
            <a:r>
              <a:rPr lang="en-GB" sz="3100" dirty="0" smtClean="0"/>
              <a:t> </a:t>
            </a:r>
            <a:r>
              <a:rPr lang="en-GB" sz="3100" dirty="0" err="1" smtClean="0"/>
              <a:t>Variável</a:t>
            </a:r>
            <a:endParaRPr lang="pt-BR" sz="31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931436"/>
              </p:ext>
            </p:extLst>
          </p:nvPr>
        </p:nvGraphicFramePr>
        <p:xfrm>
          <a:off x="762000" y="1981200"/>
          <a:ext cx="7391400" cy="3963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1277"/>
                <a:gridCol w="2870123"/>
              </a:tblGrid>
              <a:tr h="1157288">
                <a:tc>
                  <a:txBody>
                    <a:bodyPr/>
                    <a:lstStyle/>
                    <a:p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</a:rPr>
                        <a:t>T de</a:t>
                      </a:r>
                      <a:r>
                        <a:rPr lang="pt-BR" sz="2700" baseline="0" dirty="0" smtClean="0">
                          <a:solidFill>
                            <a:srgbClr val="13046A"/>
                          </a:solidFill>
                          <a:effectLst/>
                        </a:rPr>
                        <a:t> Operação no </a:t>
                      </a:r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</a:rPr>
                        <a:t>Circuito Único Variável</a:t>
                      </a:r>
                      <a:endParaRPr lang="pt-BR" sz="2700" b="1" kern="1200" dirty="0">
                        <a:solidFill>
                          <a:srgbClr val="13046A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Redução 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Consumo de Energia</a:t>
                      </a:r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431">
                <a:tc>
                  <a:txBody>
                    <a:bodyPr/>
                    <a:lstStyle/>
                    <a:p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 err="1">
                          <a:solidFill>
                            <a:srgbClr val="13046A"/>
                          </a:solidFill>
                          <a:effectLst/>
                        </a:rPr>
                        <a:t>MWh</a:t>
                      </a: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/ano</a:t>
                      </a:r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</a:rPr>
                        <a:t>T</a:t>
                      </a: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= 4.0ºC</a:t>
                      </a:r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580</a:t>
                      </a:r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  <a:latin typeface="GreekC" panose="00000400000000000000" pitchFamily="2" charset="0"/>
                          <a:cs typeface="GreekC" panose="00000400000000000000" pitchFamily="2" charset="0"/>
                        </a:rPr>
                        <a:t>D</a:t>
                      </a:r>
                      <a:r>
                        <a:rPr lang="pt-BR" sz="2700" dirty="0" smtClean="0">
                          <a:solidFill>
                            <a:srgbClr val="13046A"/>
                          </a:solidFill>
                          <a:effectLst/>
                        </a:rPr>
                        <a:t>T</a:t>
                      </a: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= 6.0ºC</a:t>
                      </a:r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700" dirty="0">
                          <a:solidFill>
                            <a:srgbClr val="13046A"/>
                          </a:solidFill>
                          <a:effectLst/>
                        </a:rPr>
                        <a:t>1106</a:t>
                      </a:r>
                      <a:endParaRPr lang="pt-BR" sz="2700" dirty="0">
                        <a:solidFill>
                          <a:srgbClr val="13046A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160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96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609600" y="152400"/>
            <a:ext cx="6705600" cy="865339"/>
          </a:xfrm>
        </p:spPr>
        <p:txBody>
          <a:bodyPr/>
          <a:lstStyle/>
          <a:p>
            <a:pPr eaLnBrk="1" hangingPunct="1"/>
            <a:r>
              <a:rPr lang="en-US" altLang="pt-BR" sz="3100" b="0" dirty="0" err="1" smtClean="0"/>
              <a:t>Vazão</a:t>
            </a:r>
            <a:r>
              <a:rPr lang="en-US" altLang="pt-BR" sz="3100" b="0" dirty="0" smtClean="0"/>
              <a:t> </a:t>
            </a:r>
            <a:r>
              <a:rPr lang="en-US" altLang="pt-BR" sz="3100" b="0" dirty="0" err="1" smtClean="0"/>
              <a:t>Variável</a:t>
            </a:r>
            <a:r>
              <a:rPr lang="en-US" altLang="pt-BR" sz="3100" b="0" dirty="0" smtClean="0"/>
              <a:t> no Chillers</a:t>
            </a:r>
            <a:br>
              <a:rPr lang="en-US" altLang="pt-BR" sz="3100" b="0" dirty="0" smtClean="0"/>
            </a:br>
            <a:r>
              <a:rPr lang="en-US" altLang="pt-BR" sz="3100" b="0" dirty="0" err="1" smtClean="0"/>
              <a:t>Recomendações</a:t>
            </a:r>
            <a:r>
              <a:rPr lang="en-US" altLang="pt-BR" sz="3100" b="0" dirty="0" smtClean="0"/>
              <a:t> e </a:t>
            </a:r>
            <a:r>
              <a:rPr lang="en-US" altLang="pt-BR" sz="3100" b="0" dirty="0" err="1" smtClean="0"/>
              <a:t>Cuidados</a:t>
            </a:r>
            <a:endParaRPr lang="pt-BR" altLang="pt-BR" sz="31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6767" y="1143000"/>
            <a:ext cx="8727233" cy="571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Sistemas</a:t>
            </a:r>
            <a:r>
              <a:rPr lang="en-GB" sz="2500" dirty="0" smtClean="0">
                <a:latin typeface="+mn-lt"/>
              </a:rPr>
              <a:t> com 3 Chillers </a:t>
            </a:r>
            <a:r>
              <a:rPr lang="en-GB" sz="2500" dirty="0" err="1" smtClean="0">
                <a:latin typeface="+mn-lt"/>
              </a:rPr>
              <a:t>ou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mais</a:t>
            </a:r>
            <a:r>
              <a:rPr lang="en-GB" sz="2500" dirty="0" smtClean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Evitar</a:t>
            </a:r>
            <a:r>
              <a:rPr lang="en-GB" sz="2500" dirty="0" smtClean="0">
                <a:latin typeface="+mn-lt"/>
              </a:rPr>
              <a:t> VPF (BAGs </a:t>
            </a:r>
            <a:r>
              <a:rPr lang="en-GB" sz="2500" dirty="0" smtClean="0">
                <a:latin typeface="+mn-lt"/>
                <a:sym typeface="Wingdings" panose="05000000000000000000" pitchFamily="2" charset="2"/>
              </a:rPr>
              <a:t> Chiller  Fan Coils) </a:t>
            </a:r>
            <a:r>
              <a:rPr lang="en-GB" sz="2500" dirty="0" smtClean="0">
                <a:latin typeface="+mn-lt"/>
              </a:rPr>
              <a:t>para </a:t>
            </a:r>
            <a:r>
              <a:rPr lang="en-GB" sz="2500" dirty="0" err="1" smtClean="0">
                <a:latin typeface="+mn-lt"/>
              </a:rPr>
              <a:t>múltiplos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prédios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ou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ramais</a:t>
            </a:r>
            <a:r>
              <a:rPr lang="en-GB" sz="2500" dirty="0" smtClean="0">
                <a:latin typeface="+mn-lt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Neste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caso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utilizar</a:t>
            </a:r>
            <a:r>
              <a:rPr lang="en-GB" sz="2500" dirty="0" smtClean="0">
                <a:latin typeface="+mn-lt"/>
              </a:rPr>
              <a:t> o </a:t>
            </a:r>
            <a:r>
              <a:rPr lang="en-GB" sz="2500" dirty="0" err="1" smtClean="0">
                <a:latin typeface="+mn-lt"/>
              </a:rPr>
              <a:t>circuito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único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variável</a:t>
            </a:r>
            <a:r>
              <a:rPr lang="en-GB" sz="2500" dirty="0" smtClean="0">
                <a:latin typeface="+mn-lt"/>
              </a:rPr>
              <a:t> (BAGMs </a:t>
            </a:r>
            <a:r>
              <a:rPr lang="en-GB" sz="25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GB" sz="2500" dirty="0" smtClean="0">
                <a:latin typeface="+mn-lt"/>
              </a:rPr>
              <a:t> Fan Coils </a:t>
            </a:r>
            <a:r>
              <a:rPr lang="en-GB" sz="2500" dirty="0" smtClean="0">
                <a:latin typeface="+mn-lt"/>
                <a:sym typeface="Wingdings" panose="05000000000000000000" pitchFamily="2" charset="2"/>
              </a:rPr>
              <a:t> Chillers) com</a:t>
            </a:r>
            <a:r>
              <a:rPr lang="en-GB" sz="2500" dirty="0" smtClean="0">
                <a:latin typeface="+mn-lt"/>
              </a:rPr>
              <a:t> um </a:t>
            </a:r>
            <a:r>
              <a:rPr lang="en-GB" sz="2500" dirty="0" err="1" smtClean="0">
                <a:latin typeface="+mn-lt"/>
              </a:rPr>
              <a:t>conjunto</a:t>
            </a:r>
            <a:r>
              <a:rPr lang="en-GB" sz="2500" dirty="0" smtClean="0">
                <a:latin typeface="+mn-lt"/>
              </a:rPr>
              <a:t> de BAGMs </a:t>
            </a:r>
            <a:r>
              <a:rPr lang="en-GB" sz="2500" dirty="0" err="1" smtClean="0">
                <a:latin typeface="+mn-lt"/>
              </a:rPr>
              <a:t>dedicado</a:t>
            </a:r>
            <a:r>
              <a:rPr lang="en-GB" sz="2500" dirty="0" smtClean="0">
                <a:latin typeface="+mn-lt"/>
              </a:rPr>
              <a:t> a </a:t>
            </a:r>
            <a:r>
              <a:rPr lang="en-GB" sz="2500" dirty="0" err="1" smtClean="0">
                <a:latin typeface="+mn-lt"/>
              </a:rPr>
              <a:t>cada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ramal</a:t>
            </a:r>
            <a:r>
              <a:rPr lang="en-GB" sz="2500" dirty="0" smtClean="0">
                <a:latin typeface="+mn-lt"/>
              </a:rPr>
              <a:t> (</a:t>
            </a:r>
            <a:r>
              <a:rPr lang="en-GB" sz="2500" dirty="0" err="1" smtClean="0">
                <a:latin typeface="+mn-lt"/>
              </a:rPr>
              <a:t>controle</a:t>
            </a:r>
            <a:r>
              <a:rPr lang="en-GB" sz="2500" dirty="0" smtClean="0">
                <a:latin typeface="+mn-lt"/>
              </a:rPr>
              <a:t> dos </a:t>
            </a:r>
            <a:r>
              <a:rPr lang="en-GB" sz="2500" dirty="0" err="1" smtClean="0">
                <a:latin typeface="+mn-lt"/>
              </a:rPr>
              <a:t>inversores</a:t>
            </a:r>
            <a:r>
              <a:rPr lang="en-GB" sz="2500" dirty="0" smtClean="0">
                <a:latin typeface="+mn-l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Neste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caso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utlizar</a:t>
            </a:r>
            <a:r>
              <a:rPr lang="en-GB" sz="2500" dirty="0" smtClean="0">
                <a:latin typeface="+mn-lt"/>
              </a:rPr>
              <a:t> BAGX </a:t>
            </a:r>
            <a:r>
              <a:rPr lang="en-GB" sz="2500" dirty="0" err="1" smtClean="0">
                <a:latin typeface="+mn-lt"/>
              </a:rPr>
              <a:t>ao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invés</a:t>
            </a:r>
            <a:r>
              <a:rPr lang="en-GB" sz="2500" dirty="0" smtClean="0">
                <a:latin typeface="+mn-lt"/>
              </a:rPr>
              <a:t> da </a:t>
            </a:r>
            <a:r>
              <a:rPr lang="en-GB" sz="2500" dirty="0" err="1" smtClean="0">
                <a:latin typeface="+mn-lt"/>
              </a:rPr>
              <a:t>válvula</a:t>
            </a:r>
            <a:r>
              <a:rPr lang="en-GB" sz="2500" dirty="0" smtClean="0">
                <a:latin typeface="+mn-lt"/>
              </a:rPr>
              <a:t> de by pass.</a:t>
            </a:r>
            <a:endParaRPr lang="en-GB" sz="25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Em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Sistemas</a:t>
            </a:r>
            <a:r>
              <a:rPr lang="en-GB" sz="2500" dirty="0" smtClean="0">
                <a:latin typeface="+mn-lt"/>
              </a:rPr>
              <a:t> com </a:t>
            </a:r>
            <a:r>
              <a:rPr lang="en-GB" sz="2500" dirty="0" err="1" smtClean="0">
                <a:latin typeface="+mn-lt"/>
              </a:rPr>
              <a:t>Tanques</a:t>
            </a:r>
            <a:r>
              <a:rPr lang="en-GB" sz="2500" dirty="0" smtClean="0">
                <a:latin typeface="+mn-lt"/>
              </a:rPr>
              <a:t> de Termoacumulação de </a:t>
            </a:r>
            <a:r>
              <a:rPr lang="en-GB" sz="2500" dirty="0" err="1" smtClean="0">
                <a:latin typeface="+mn-lt"/>
              </a:rPr>
              <a:t>Água</a:t>
            </a:r>
            <a:r>
              <a:rPr lang="en-GB" sz="2500" dirty="0" smtClean="0">
                <a:latin typeface="+mn-lt"/>
              </a:rPr>
              <a:t> Gelada, </a:t>
            </a:r>
            <a:r>
              <a:rPr lang="en-GB" sz="2500" dirty="0" err="1" smtClean="0">
                <a:latin typeface="+mn-lt"/>
              </a:rPr>
              <a:t>manter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Circuito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Primário-Secundário</a:t>
            </a:r>
            <a:r>
              <a:rPr lang="en-GB" sz="2500" dirty="0" smtClean="0">
                <a:latin typeface="+mn-l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Em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Sistemas</a:t>
            </a:r>
            <a:r>
              <a:rPr lang="en-GB" sz="2500" dirty="0" smtClean="0">
                <a:latin typeface="+mn-lt"/>
              </a:rPr>
              <a:t> com Chillers </a:t>
            </a:r>
            <a:r>
              <a:rPr lang="en-GB" sz="2500" dirty="0" err="1" smtClean="0">
                <a:latin typeface="+mn-lt"/>
              </a:rPr>
              <a:t>em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Série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realizar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análise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carga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parcial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em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cada</a:t>
            </a:r>
            <a:r>
              <a:rPr lang="en-GB" sz="2500" dirty="0" smtClean="0">
                <a:latin typeface="+mn-lt"/>
              </a:rPr>
              <a:t> chiller (100% de </a:t>
            </a:r>
            <a:r>
              <a:rPr lang="en-GB" sz="2500" dirty="0" err="1" smtClean="0">
                <a:latin typeface="+mn-lt"/>
              </a:rPr>
              <a:t>carga</a:t>
            </a:r>
            <a:r>
              <a:rPr lang="en-GB" sz="2500" dirty="0" smtClean="0">
                <a:latin typeface="+mn-lt"/>
              </a:rPr>
              <a:t> com 50% da </a:t>
            </a:r>
            <a:r>
              <a:rPr lang="en-GB" sz="2500" dirty="0" err="1" smtClean="0">
                <a:latin typeface="+mn-lt"/>
              </a:rPr>
              <a:t>vazão</a:t>
            </a:r>
            <a:r>
              <a:rPr lang="en-GB" sz="2500" dirty="0" smtClean="0">
                <a:latin typeface="+mn-l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 err="1" smtClean="0">
                <a:latin typeface="+mn-lt"/>
              </a:rPr>
              <a:t>Não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deixe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na</a:t>
            </a:r>
            <a:r>
              <a:rPr lang="en-GB" sz="2500" dirty="0" smtClean="0">
                <a:latin typeface="+mn-lt"/>
              </a:rPr>
              <a:t> </a:t>
            </a:r>
            <a:r>
              <a:rPr lang="en-GB" sz="2500" dirty="0" err="1" smtClean="0">
                <a:latin typeface="+mn-lt"/>
              </a:rPr>
              <a:t>mão</a:t>
            </a:r>
            <a:r>
              <a:rPr lang="en-GB" sz="2500" dirty="0" smtClean="0">
                <a:latin typeface="+mn-lt"/>
              </a:rPr>
              <a:t> da </a:t>
            </a:r>
            <a:r>
              <a:rPr lang="en-GB" sz="2500" dirty="0" err="1" smtClean="0">
                <a:latin typeface="+mn-lt"/>
              </a:rPr>
              <a:t>empresa</a:t>
            </a:r>
            <a:r>
              <a:rPr lang="en-GB" sz="2500" dirty="0" smtClean="0">
                <a:latin typeface="+mn-lt"/>
              </a:rPr>
              <a:t> de </a:t>
            </a:r>
            <a:r>
              <a:rPr lang="en-GB" sz="2500" dirty="0" err="1" smtClean="0">
                <a:latin typeface="+mn-lt"/>
              </a:rPr>
              <a:t>automação</a:t>
            </a:r>
            <a:r>
              <a:rPr lang="en-GB" sz="2500" dirty="0" smtClean="0">
                <a:latin typeface="+mn-lt"/>
              </a:rPr>
              <a:t> o </a:t>
            </a:r>
            <a:r>
              <a:rPr lang="en-GB" sz="2500" dirty="0" err="1" smtClean="0">
                <a:latin typeface="+mn-lt"/>
              </a:rPr>
              <a:t>desenvolvimento</a:t>
            </a:r>
            <a:r>
              <a:rPr lang="en-GB" sz="2500" dirty="0" smtClean="0">
                <a:latin typeface="+mn-lt"/>
              </a:rPr>
              <a:t> da </a:t>
            </a:r>
            <a:r>
              <a:rPr lang="en-GB" sz="2500" dirty="0" err="1" smtClean="0">
                <a:latin typeface="+mn-lt"/>
              </a:rPr>
              <a:t>lógica</a:t>
            </a:r>
            <a:r>
              <a:rPr lang="en-GB" sz="2500" dirty="0">
                <a:latin typeface="+mn-lt"/>
              </a:rPr>
              <a:t> </a:t>
            </a:r>
            <a:r>
              <a:rPr lang="en-GB" sz="2500" dirty="0" smtClean="0">
                <a:latin typeface="+mn-lt"/>
              </a:rPr>
              <a:t>de </a:t>
            </a:r>
            <a:r>
              <a:rPr lang="en-GB" sz="2500" dirty="0" err="1" smtClean="0">
                <a:latin typeface="+mn-lt"/>
              </a:rPr>
              <a:t>controle</a:t>
            </a:r>
            <a:r>
              <a:rPr lang="en-GB" sz="25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71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922511" y="3749423"/>
            <a:ext cx="7392578" cy="75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600" i="0" dirty="0" smtClean="0">
                <a:solidFill>
                  <a:srgbClr val="CC3300"/>
                </a:solidFill>
                <a:effectLst/>
              </a:rPr>
              <a:t>Chillers </a:t>
            </a:r>
            <a:r>
              <a:rPr lang="en-US" altLang="pt-BR" sz="3600" i="0" dirty="0" err="1">
                <a:solidFill>
                  <a:srgbClr val="CC3300"/>
                </a:solidFill>
                <a:effectLst/>
              </a:rPr>
              <a:t>e</a:t>
            </a:r>
            <a:r>
              <a:rPr lang="en-US" altLang="pt-BR" sz="3600" i="0" dirty="0" err="1" smtClean="0">
                <a:solidFill>
                  <a:srgbClr val="CC3300"/>
                </a:solidFill>
                <a:effectLst/>
              </a:rPr>
              <a:t>m</a:t>
            </a:r>
            <a:r>
              <a:rPr lang="en-US" altLang="pt-BR" sz="36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600" i="0" dirty="0" err="1" smtClean="0">
                <a:solidFill>
                  <a:srgbClr val="CC3300"/>
                </a:solidFill>
                <a:effectLst/>
              </a:rPr>
              <a:t>Série</a:t>
            </a:r>
            <a:endParaRPr lang="en-US" altLang="pt-BR" sz="3600" i="0" dirty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 t="87686" b="1666"/>
          <a:stretch/>
        </p:blipFill>
        <p:spPr>
          <a:xfrm>
            <a:off x="5461000" y="5740400"/>
            <a:ext cx="2916084" cy="73025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 bwMode="auto">
          <a:xfrm>
            <a:off x="6489188" y="5499100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  <a:p>
            <a:pPr algn="ctr">
              <a:lnSpc>
                <a:spcPct val="100000"/>
              </a:lnSpc>
            </a:pPr>
            <a:r>
              <a:rPr lang="en-US" altLang="pt-BR" sz="1700" dirty="0" err="1" smtClean="0">
                <a:solidFill>
                  <a:srgbClr val="CC3300"/>
                </a:solidFill>
              </a:rPr>
              <a:t>Manoel</a:t>
            </a:r>
            <a:r>
              <a:rPr lang="en-US" altLang="pt-BR" sz="1700" dirty="0" smtClean="0">
                <a:solidFill>
                  <a:srgbClr val="CC3300"/>
                </a:solidFill>
              </a:rPr>
              <a:t>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Gameiro</a:t>
            </a:r>
            <a:r>
              <a:rPr lang="en-US" altLang="pt-BR" sz="1700" dirty="0" smtClean="0">
                <a:solidFill>
                  <a:srgbClr val="CC3300"/>
                </a:solidFill>
              </a:rPr>
              <a:t> – Trane</a:t>
            </a:r>
          </a:p>
        </p:txBody>
      </p:sp>
    </p:spTree>
    <p:extLst>
      <p:ext uri="{BB962C8B-B14F-4D97-AF65-F5344CB8AC3E}">
        <p14:creationId xmlns:p14="http://schemas.microsoft.com/office/powerpoint/2010/main" val="30418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21450" cy="723900"/>
          </a:xfrm>
        </p:spPr>
        <p:txBody>
          <a:bodyPr/>
          <a:lstStyle/>
          <a:p>
            <a:r>
              <a:rPr lang="pt-BR" dirty="0" smtClean="0"/>
              <a:t>Opções de Configuração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75125" cy="4519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500" dirty="0" smtClean="0"/>
              <a:t>Paralelo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500" dirty="0"/>
              <a:t>Afetado pela decisão por fluxo </a:t>
            </a:r>
            <a:r>
              <a:rPr lang="pt-BR" altLang="pt-BR" sz="2500" dirty="0" smtClean="0"/>
              <a:t>constante/ </a:t>
            </a:r>
            <a:r>
              <a:rPr lang="pt-BR" altLang="pt-BR" sz="2500" dirty="0"/>
              <a:t>variável;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500" dirty="0"/>
              <a:t>Problemas com o sequenciamento de dois </a:t>
            </a:r>
            <a:r>
              <a:rPr lang="pt-BR" altLang="pt-BR" sz="2500" dirty="0" err="1"/>
              <a:t>Chillers</a:t>
            </a:r>
            <a:r>
              <a:rPr lang="pt-BR" altLang="pt-BR" sz="2500" dirty="0"/>
              <a:t>.</a:t>
            </a:r>
          </a:p>
          <a:p>
            <a:pPr marL="457200" lvl="1" indent="0">
              <a:buNone/>
            </a:pP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75125" cy="45196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500" dirty="0" smtClean="0"/>
              <a:t>Série</a:t>
            </a:r>
            <a:endParaRPr lang="en-US" altLang="pt-BR" sz="25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500" dirty="0"/>
              <a:t>Simplifica o controle da planta;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pt-BR" sz="2500" dirty="0">
                <a:sym typeface="Wingdings 3"/>
              </a:rPr>
              <a:t>T &gt; </a:t>
            </a:r>
            <a:r>
              <a:rPr lang="en-US" altLang="pt-BR" sz="2500" dirty="0" smtClean="0">
                <a:sym typeface="Wingdings 3"/>
              </a:rPr>
              <a:t>8</a:t>
            </a:r>
            <a:r>
              <a:rPr lang="en-US" altLang="pt-BR" sz="2500" baseline="30000" dirty="0" smtClean="0">
                <a:sym typeface="Wingdings 3"/>
              </a:rPr>
              <a:t>o</a:t>
            </a:r>
            <a:r>
              <a:rPr lang="en-US" altLang="pt-BR" sz="2500" dirty="0" smtClean="0">
                <a:sym typeface="Wingdings 3"/>
              </a:rPr>
              <a:t>C;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2500" dirty="0"/>
              <a:t>Muito propício para </a:t>
            </a:r>
            <a:r>
              <a:rPr lang="pt-BR" altLang="pt-BR" sz="2500" dirty="0" smtClean="0"/>
              <a:t>Sistemas com vazão variável nos Chillers.</a:t>
            </a:r>
            <a:endParaRPr lang="en-US" altLang="pt-BR" sz="2500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28892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891337" cy="1044576"/>
          </a:xfrm>
        </p:spPr>
        <p:txBody>
          <a:bodyPr/>
          <a:lstStyle/>
          <a:p>
            <a:r>
              <a:rPr lang="en-US" altLang="en-US" sz="3100" b="0" dirty="0" smtClean="0"/>
              <a:t>Sistema com Chillers </a:t>
            </a:r>
            <a:r>
              <a:rPr lang="en-US" altLang="en-US" sz="3100" b="0" dirty="0" err="1" smtClean="0"/>
              <a:t>em</a:t>
            </a:r>
            <a:r>
              <a:rPr lang="en-US" altLang="en-US" sz="3100" b="0" dirty="0" smtClean="0"/>
              <a:t> </a:t>
            </a:r>
            <a:r>
              <a:rPr lang="en-US" altLang="en-US" sz="3100" b="0" dirty="0" err="1" smtClean="0"/>
              <a:t>Paralelo</a:t>
            </a:r>
            <a:r>
              <a:rPr lang="en-US" altLang="en-US" sz="3100" b="0" dirty="0" smtClean="0"/>
              <a:t> </a:t>
            </a:r>
            <a:r>
              <a:rPr lang="en-US" altLang="en-US" sz="3100" b="0" dirty="0" err="1" smtClean="0"/>
              <a:t>Vazão</a:t>
            </a:r>
            <a:r>
              <a:rPr lang="en-US" altLang="en-US" sz="3100" b="0" dirty="0" smtClean="0"/>
              <a:t> </a:t>
            </a:r>
            <a:r>
              <a:rPr lang="en-US" altLang="en-US" sz="3100" b="0" dirty="0" err="1" smtClean="0"/>
              <a:t>Constante</a:t>
            </a:r>
            <a:r>
              <a:rPr lang="en-US" altLang="en-US" sz="3100" b="0" dirty="0" smtClean="0"/>
              <a:t> e </a:t>
            </a:r>
            <a:r>
              <a:rPr lang="en-US" altLang="en-US" sz="3100" b="0" dirty="0" err="1" smtClean="0"/>
              <a:t>Válvulas</a:t>
            </a:r>
            <a:r>
              <a:rPr lang="en-US" altLang="en-US" sz="3100" b="0" dirty="0" smtClean="0"/>
              <a:t> de 3 </a:t>
            </a:r>
            <a:r>
              <a:rPr lang="en-US" altLang="en-US" sz="3100" b="0" dirty="0" err="1" smtClean="0"/>
              <a:t>Vias</a:t>
            </a:r>
            <a:r>
              <a:rPr lang="en-US" altLang="en-US" sz="3100" b="0" dirty="0" smtClean="0"/>
              <a:t> </a:t>
            </a:r>
            <a:endParaRPr lang="en-US" altLang="pt-BR" sz="3100" b="0" i="0" dirty="0" smtClean="0">
              <a:effectLst/>
            </a:endParaRPr>
          </a:p>
        </p:txBody>
      </p:sp>
      <p:pic>
        <p:nvPicPr>
          <p:cNvPr id="4" name="Picture 3" descr="cooling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524250"/>
            <a:ext cx="58578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dwaterp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2579688"/>
            <a:ext cx="7318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674813" y="2768600"/>
            <a:ext cx="258762" cy="3667125"/>
          </a:xfrm>
          <a:custGeom>
            <a:avLst/>
            <a:gdLst>
              <a:gd name="T0" fmla="*/ 163 w 163"/>
              <a:gd name="T1" fmla="*/ 0 h 1757"/>
              <a:gd name="T2" fmla="*/ 0 w 163"/>
              <a:gd name="T3" fmla="*/ 0 h 1757"/>
              <a:gd name="T4" fmla="*/ 0 w 163"/>
              <a:gd name="T5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" h="1757">
                <a:moveTo>
                  <a:pt x="163" y="0"/>
                </a:moveTo>
                <a:lnTo>
                  <a:pt x="0" y="0"/>
                </a:lnTo>
                <a:lnTo>
                  <a:pt x="0" y="1757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20963" y="2668588"/>
            <a:ext cx="81280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422650" y="2259013"/>
            <a:ext cx="2311400" cy="860425"/>
          </a:xfrm>
          <a:custGeom>
            <a:avLst/>
            <a:gdLst>
              <a:gd name="T0" fmla="*/ 658 w 1315"/>
              <a:gd name="T1" fmla="*/ 0 h 442"/>
              <a:gd name="T2" fmla="*/ 0 w 1315"/>
              <a:gd name="T3" fmla="*/ 0 h 442"/>
              <a:gd name="T4" fmla="*/ 0 w 1315"/>
              <a:gd name="T5" fmla="*/ 442 h 442"/>
              <a:gd name="T6" fmla="*/ 1315 w 1315"/>
              <a:gd name="T7" fmla="*/ 44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5" h="442">
                <a:moveTo>
                  <a:pt x="658" y="0"/>
                </a:moveTo>
                <a:lnTo>
                  <a:pt x="0" y="0"/>
                </a:lnTo>
                <a:lnTo>
                  <a:pt x="0" y="442"/>
                </a:lnTo>
                <a:lnTo>
                  <a:pt x="1315" y="442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651000" y="4360863"/>
            <a:ext cx="22717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5086350" y="3971925"/>
            <a:ext cx="24558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079875" y="3968750"/>
            <a:ext cx="1246188" cy="766763"/>
          </a:xfrm>
          <a:custGeom>
            <a:avLst/>
            <a:gdLst>
              <a:gd name="T0" fmla="*/ 0 w 791"/>
              <a:gd name="T1" fmla="*/ 291 h 483"/>
              <a:gd name="T2" fmla="*/ 0 w 791"/>
              <a:gd name="T3" fmla="*/ 483 h 483"/>
              <a:gd name="T4" fmla="*/ 791 w 791"/>
              <a:gd name="T5" fmla="*/ 483 h 483"/>
              <a:gd name="T6" fmla="*/ 791 w 791"/>
              <a:gd name="T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483">
                <a:moveTo>
                  <a:pt x="0" y="291"/>
                </a:moveTo>
                <a:lnTo>
                  <a:pt x="0" y="483"/>
                </a:lnTo>
                <a:lnTo>
                  <a:pt x="791" y="483"/>
                </a:lnTo>
                <a:lnTo>
                  <a:pt x="791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" name="Picture 11" descr="3waycool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887788"/>
            <a:ext cx="414337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254500" y="4360863"/>
            <a:ext cx="3413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148388" y="3970338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654300" y="4359275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6" name="Picture 15" descr="cooling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4891088"/>
            <a:ext cx="58578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1660525" y="5727700"/>
            <a:ext cx="226218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5086350" y="5338763"/>
            <a:ext cx="24558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079875" y="5335588"/>
            <a:ext cx="1246188" cy="766762"/>
          </a:xfrm>
          <a:custGeom>
            <a:avLst/>
            <a:gdLst>
              <a:gd name="T0" fmla="*/ 0 w 791"/>
              <a:gd name="T1" fmla="*/ 291 h 483"/>
              <a:gd name="T2" fmla="*/ 0 w 791"/>
              <a:gd name="T3" fmla="*/ 483 h 483"/>
              <a:gd name="T4" fmla="*/ 791 w 791"/>
              <a:gd name="T5" fmla="*/ 483 h 483"/>
              <a:gd name="T6" fmla="*/ 791 w 791"/>
              <a:gd name="T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483">
                <a:moveTo>
                  <a:pt x="0" y="291"/>
                </a:moveTo>
                <a:lnTo>
                  <a:pt x="0" y="483"/>
                </a:lnTo>
                <a:lnTo>
                  <a:pt x="791" y="483"/>
                </a:lnTo>
                <a:lnTo>
                  <a:pt x="791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" name="Picture 19" descr="3waycool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5254625"/>
            <a:ext cx="414337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254500" y="5727700"/>
            <a:ext cx="3413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6148388" y="5337175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2654300" y="5726113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33400" y="4205386"/>
            <a:ext cx="981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000" b="1" dirty="0" smtClean="0">
                <a:latin typeface="Verdana" pitchFamily="34" charset="0"/>
              </a:rPr>
              <a:t>12.2ºC</a:t>
            </a:r>
            <a:endParaRPr lang="en-US" altLang="en-US" sz="2000" b="1" dirty="0">
              <a:latin typeface="Verdana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7772400" y="3321050"/>
            <a:ext cx="798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000" b="1" dirty="0" smtClean="0">
                <a:latin typeface="Verdana" pitchFamily="34" charset="0"/>
              </a:rPr>
              <a:t>6.7ºC</a:t>
            </a:r>
            <a:endParaRPr lang="en-US" altLang="en-US" sz="2000" b="1" dirty="0">
              <a:latin typeface="Verdana" pitchFamily="34" charset="0"/>
            </a:endParaRPr>
          </a:p>
        </p:txBody>
      </p:sp>
      <p:pic>
        <p:nvPicPr>
          <p:cNvPr id="26" name="Picture 25" descr="ac_scrollchi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852613"/>
            <a:ext cx="16541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ac_scrollchi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147763"/>
            <a:ext cx="15351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784600" y="2259013"/>
            <a:ext cx="3508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408613" y="3119438"/>
            <a:ext cx="3508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510213" y="1417638"/>
            <a:ext cx="2068512" cy="5018087"/>
          </a:xfrm>
          <a:custGeom>
            <a:avLst/>
            <a:gdLst>
              <a:gd name="T0" fmla="*/ 0 w 506"/>
              <a:gd name="T1" fmla="*/ 0 h 2258"/>
              <a:gd name="T2" fmla="*/ 506 w 506"/>
              <a:gd name="T3" fmla="*/ 0 h 2258"/>
              <a:gd name="T4" fmla="*/ 506 w 506"/>
              <a:gd name="T5" fmla="*/ 2258 h 2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6" h="2258">
                <a:moveTo>
                  <a:pt x="0" y="0"/>
                </a:moveTo>
                <a:lnTo>
                  <a:pt x="506" y="0"/>
                </a:lnTo>
                <a:lnTo>
                  <a:pt x="506" y="225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259513" y="1417638"/>
            <a:ext cx="3508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7259638" y="2363788"/>
            <a:ext cx="3143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3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738937" cy="1044576"/>
          </a:xfrm>
        </p:spPr>
        <p:txBody>
          <a:bodyPr/>
          <a:lstStyle/>
          <a:p>
            <a:r>
              <a:rPr lang="pt-BR" altLang="pt-BR" dirty="0" smtClean="0"/>
              <a:t>Sistema de Bombeamento de Volume Constante </a:t>
            </a:r>
            <a:r>
              <a:rPr lang="pt-BR" altLang="pt-BR" sz="2400" dirty="0" smtClean="0"/>
              <a:t>(</a:t>
            </a:r>
            <a:r>
              <a:rPr lang="pt-BR" altLang="pt-BR" sz="2400" dirty="0" err="1" smtClean="0"/>
              <a:t>Chillers</a:t>
            </a:r>
            <a:r>
              <a:rPr lang="pt-BR" altLang="pt-BR" sz="2400" dirty="0" smtClean="0"/>
              <a:t> em Série)</a:t>
            </a:r>
            <a:endParaRPr lang="en-US" altLang="pt-BR" sz="2400" i="0" dirty="0" smtClean="0">
              <a:effectLst/>
            </a:endParaRPr>
          </a:p>
        </p:txBody>
      </p:sp>
      <p:pic>
        <p:nvPicPr>
          <p:cNvPr id="4" name="Picture 3" descr="cooling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41725"/>
            <a:ext cx="58578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dwaterp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2" y="2287588"/>
            <a:ext cx="7318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>
            <a:spLocks/>
          </p:cNvSpPr>
          <p:nvPr/>
        </p:nvSpPr>
        <p:spPr bwMode="auto">
          <a:xfrm>
            <a:off x="1708150" y="2470150"/>
            <a:ext cx="258762" cy="4083050"/>
          </a:xfrm>
          <a:custGeom>
            <a:avLst/>
            <a:gdLst>
              <a:gd name="T0" fmla="*/ 163 w 163"/>
              <a:gd name="T1" fmla="*/ 0 h 1757"/>
              <a:gd name="T2" fmla="*/ 0 w 163"/>
              <a:gd name="T3" fmla="*/ 0 h 1757"/>
              <a:gd name="T4" fmla="*/ 0 w 163"/>
              <a:gd name="T5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" h="1757">
                <a:moveTo>
                  <a:pt x="163" y="0"/>
                </a:moveTo>
                <a:lnTo>
                  <a:pt x="0" y="0"/>
                </a:lnTo>
                <a:lnTo>
                  <a:pt x="0" y="1757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654300" y="2376488"/>
            <a:ext cx="1479550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684337" y="4478338"/>
            <a:ext cx="22717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5119687" y="4089400"/>
            <a:ext cx="24558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13212" y="4086225"/>
            <a:ext cx="1246188" cy="766763"/>
          </a:xfrm>
          <a:custGeom>
            <a:avLst/>
            <a:gdLst>
              <a:gd name="T0" fmla="*/ 0 w 791"/>
              <a:gd name="T1" fmla="*/ 291 h 483"/>
              <a:gd name="T2" fmla="*/ 0 w 791"/>
              <a:gd name="T3" fmla="*/ 483 h 483"/>
              <a:gd name="T4" fmla="*/ 791 w 791"/>
              <a:gd name="T5" fmla="*/ 483 h 483"/>
              <a:gd name="T6" fmla="*/ 791 w 791"/>
              <a:gd name="T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483">
                <a:moveTo>
                  <a:pt x="0" y="291"/>
                </a:moveTo>
                <a:lnTo>
                  <a:pt x="0" y="483"/>
                </a:lnTo>
                <a:lnTo>
                  <a:pt x="791" y="483"/>
                </a:lnTo>
                <a:lnTo>
                  <a:pt x="791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" name="Picture 10" descr="3waycool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005263"/>
            <a:ext cx="414337" cy="64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287837" y="4478338"/>
            <a:ext cx="3413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181725" y="4087813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687637" y="4476750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14" descr="coolingc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5008563"/>
            <a:ext cx="585787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693862" y="5845175"/>
            <a:ext cx="226218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5119687" y="5456238"/>
            <a:ext cx="24558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113212" y="5453063"/>
            <a:ext cx="1246188" cy="766762"/>
          </a:xfrm>
          <a:custGeom>
            <a:avLst/>
            <a:gdLst>
              <a:gd name="T0" fmla="*/ 0 w 791"/>
              <a:gd name="T1" fmla="*/ 291 h 483"/>
              <a:gd name="T2" fmla="*/ 0 w 791"/>
              <a:gd name="T3" fmla="*/ 483 h 483"/>
              <a:gd name="T4" fmla="*/ 791 w 791"/>
              <a:gd name="T5" fmla="*/ 483 h 483"/>
              <a:gd name="T6" fmla="*/ 791 w 791"/>
              <a:gd name="T7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1" h="483">
                <a:moveTo>
                  <a:pt x="0" y="291"/>
                </a:moveTo>
                <a:lnTo>
                  <a:pt x="0" y="483"/>
                </a:lnTo>
                <a:lnTo>
                  <a:pt x="791" y="483"/>
                </a:lnTo>
                <a:lnTo>
                  <a:pt x="791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18" descr="3waycoolval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5372100"/>
            <a:ext cx="414337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287837" y="5845175"/>
            <a:ext cx="34131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6181725" y="5454650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2687637" y="5843588"/>
            <a:ext cx="47942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ffectLst>
            <a:outerShdw dist="50800" dir="108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3" name="Picture 22" descr="ac_scrollchi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970088"/>
            <a:ext cx="165417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c_scrollchill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265238"/>
            <a:ext cx="15351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817937" y="2376488"/>
            <a:ext cx="3508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280275" y="2403475"/>
            <a:ext cx="331787" cy="4149725"/>
          </a:xfrm>
          <a:custGeom>
            <a:avLst/>
            <a:gdLst>
              <a:gd name="T0" fmla="*/ 0 w 506"/>
              <a:gd name="T1" fmla="*/ 0 h 2258"/>
              <a:gd name="T2" fmla="*/ 506 w 506"/>
              <a:gd name="T3" fmla="*/ 0 h 2258"/>
              <a:gd name="T4" fmla="*/ 506 w 506"/>
              <a:gd name="T5" fmla="*/ 2258 h 2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6" h="2258">
                <a:moveTo>
                  <a:pt x="0" y="0"/>
                </a:moveTo>
                <a:lnTo>
                  <a:pt x="506" y="0"/>
                </a:lnTo>
                <a:lnTo>
                  <a:pt x="506" y="225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697412" y="1530350"/>
            <a:ext cx="1690688" cy="1690688"/>
          </a:xfrm>
          <a:custGeom>
            <a:avLst/>
            <a:gdLst>
              <a:gd name="T0" fmla="*/ 535 w 1065"/>
              <a:gd name="T1" fmla="*/ 0 h 1065"/>
              <a:gd name="T2" fmla="*/ 1065 w 1065"/>
              <a:gd name="T3" fmla="*/ 0 h 1065"/>
              <a:gd name="T4" fmla="*/ 0 w 1065"/>
              <a:gd name="T5" fmla="*/ 1065 h 1065"/>
              <a:gd name="T6" fmla="*/ 605 w 1065"/>
              <a:gd name="T7" fmla="*/ 1065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5" h="1065">
                <a:moveTo>
                  <a:pt x="535" y="0"/>
                </a:moveTo>
                <a:lnTo>
                  <a:pt x="1065" y="0"/>
                </a:lnTo>
                <a:lnTo>
                  <a:pt x="0" y="1065"/>
                </a:lnTo>
                <a:lnTo>
                  <a:pt x="605" y="1065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5749925" y="1535113"/>
            <a:ext cx="3508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441950" y="3221038"/>
            <a:ext cx="3508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rot="5400000">
            <a:off x="7436643" y="3191669"/>
            <a:ext cx="35083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ffectLst>
            <a:outerShdw dist="63500" dir="5400000" algn="ctr" rotWithShape="0">
              <a:srgbClr val="C7D3F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09600" y="3771900"/>
            <a:ext cx="981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000" b="1" dirty="0" smtClean="0">
                <a:latin typeface="Verdana" pitchFamily="34" charset="0"/>
              </a:rPr>
              <a:t>15.0ºC</a:t>
            </a:r>
            <a:endParaRPr lang="en-US" altLang="en-US" sz="2000" b="1" dirty="0">
              <a:latin typeface="Verdana" pitchFamily="3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7705725" y="3579813"/>
            <a:ext cx="7982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000" b="1" dirty="0" smtClean="0">
                <a:latin typeface="Verdana" pitchFamily="34" charset="0"/>
              </a:rPr>
              <a:t>5.5ºC</a:t>
            </a:r>
            <a:endParaRPr lang="en-US" altLang="en-US" sz="2000" b="1" dirty="0">
              <a:latin typeface="Verdana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553200" y="1357313"/>
            <a:ext cx="981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en-US" sz="2000" b="1" dirty="0" smtClean="0">
                <a:latin typeface="Verdana" pitchFamily="34" charset="0"/>
              </a:rPr>
              <a:t>10.2ºC</a:t>
            </a:r>
            <a:endParaRPr lang="en-US" altLang="en-US" sz="20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521450" cy="723900"/>
          </a:xfrm>
        </p:spPr>
        <p:txBody>
          <a:bodyPr/>
          <a:lstStyle/>
          <a:p>
            <a:r>
              <a:rPr lang="pt-BR" sz="3100" b="0" dirty="0" smtClean="0"/>
              <a:t>Desafios para </a:t>
            </a:r>
            <a:r>
              <a:rPr lang="pt-BR" sz="3100" b="0" dirty="0" err="1" smtClean="0"/>
              <a:t>Chillers</a:t>
            </a:r>
            <a:r>
              <a:rPr lang="pt-BR" sz="3100" b="0" dirty="0" smtClean="0"/>
              <a:t> em Série</a:t>
            </a:r>
            <a:endParaRPr lang="en-US" sz="31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827405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300" dirty="0" smtClean="0"/>
              <a:t>Serviços/ manutenção</a:t>
            </a:r>
          </a:p>
          <a:p>
            <a:r>
              <a:rPr lang="pt-BR" sz="2300" b="0" dirty="0" smtClean="0"/>
              <a:t>Necessário uma linha de </a:t>
            </a:r>
            <a:r>
              <a:rPr lang="pt-BR" sz="2300" b="0" dirty="0" err="1" smtClean="0"/>
              <a:t>Bypass</a:t>
            </a:r>
            <a:r>
              <a:rPr lang="pt-BR" sz="2300" b="0" dirty="0"/>
              <a:t> </a:t>
            </a:r>
            <a:r>
              <a:rPr lang="pt-BR" sz="2300" b="0" dirty="0" smtClean="0"/>
              <a:t>para manobras. Uma linha pode ser utilizada por ambos os Chillers.</a:t>
            </a:r>
          </a:p>
          <a:p>
            <a:r>
              <a:rPr lang="en-GB" sz="2300" b="0" dirty="0" smtClean="0"/>
              <a:t>Chiller </a:t>
            </a:r>
            <a:r>
              <a:rPr lang="en-GB" sz="2300" b="0" dirty="0" err="1" smtClean="0"/>
              <a:t>Reserva</a:t>
            </a:r>
            <a:r>
              <a:rPr lang="en-GB" sz="2300" b="0" dirty="0" smtClean="0"/>
              <a:t> – </a:t>
            </a:r>
            <a:r>
              <a:rPr lang="en-GB" sz="2300" b="0" dirty="0" err="1" smtClean="0"/>
              <a:t>Isso</a:t>
            </a:r>
            <a:r>
              <a:rPr lang="en-GB" sz="2300" b="0" dirty="0" smtClean="0"/>
              <a:t> </a:t>
            </a:r>
            <a:r>
              <a:rPr lang="en-GB" sz="2300" b="0" dirty="0" err="1" smtClean="0"/>
              <a:t>deveria</a:t>
            </a:r>
            <a:r>
              <a:rPr lang="en-GB" sz="2300" b="0" dirty="0" smtClean="0"/>
              <a:t> </a:t>
            </a:r>
            <a:r>
              <a:rPr lang="en-GB" sz="2300" b="0" dirty="0" err="1" smtClean="0"/>
              <a:t>ser</a:t>
            </a:r>
            <a:r>
              <a:rPr lang="en-GB" sz="2300" b="0" dirty="0" smtClean="0"/>
              <a:t> </a:t>
            </a:r>
            <a:r>
              <a:rPr lang="en-GB" sz="2300" b="0" dirty="0" err="1" smtClean="0"/>
              <a:t>padrão</a:t>
            </a:r>
            <a:r>
              <a:rPr lang="en-GB" sz="2300" b="0" dirty="0" smtClean="0"/>
              <a:t>!</a:t>
            </a:r>
            <a:endParaRPr lang="pt-BR" sz="2300" b="0" dirty="0" smtClean="0"/>
          </a:p>
          <a:p>
            <a:pPr marL="0" indent="0">
              <a:buNone/>
            </a:pPr>
            <a:endParaRPr lang="pt-BR" sz="12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300" dirty="0" smtClean="0"/>
              <a:t>Altura Manométrica da Bomba do Chiller</a:t>
            </a:r>
            <a:endParaRPr lang="pt-BR" sz="2300" dirty="0"/>
          </a:p>
          <a:p>
            <a:r>
              <a:rPr lang="pt-BR" sz="2300" b="0" dirty="0" smtClean="0"/>
              <a:t>Pode ser compensado pelo aumento do DT e redução da vazão no sistema.</a:t>
            </a:r>
          </a:p>
          <a:p>
            <a:r>
              <a:rPr lang="en-GB" sz="2300" b="0" dirty="0" err="1" smtClean="0"/>
              <a:t>Pode</a:t>
            </a:r>
            <a:r>
              <a:rPr lang="en-GB" sz="2300" b="0" dirty="0" smtClean="0"/>
              <a:t> </a:t>
            </a:r>
            <a:r>
              <a:rPr lang="en-GB" sz="2300" b="0" dirty="0" err="1" smtClean="0"/>
              <a:t>ser</a:t>
            </a:r>
            <a:r>
              <a:rPr lang="en-GB" sz="2300" b="0" dirty="0" smtClean="0"/>
              <a:t> </a:t>
            </a:r>
            <a:r>
              <a:rPr lang="en-GB" sz="2300" b="0" dirty="0" err="1" smtClean="0"/>
              <a:t>compensado</a:t>
            </a:r>
            <a:r>
              <a:rPr lang="en-GB" sz="2300" b="0" dirty="0" smtClean="0"/>
              <a:t> pela </a:t>
            </a:r>
            <a:r>
              <a:rPr lang="en-GB" sz="2300" b="0" dirty="0" err="1" smtClean="0"/>
              <a:t>redução</a:t>
            </a:r>
            <a:r>
              <a:rPr lang="en-GB" sz="2300" b="0" dirty="0" smtClean="0"/>
              <a:t> de </a:t>
            </a:r>
            <a:r>
              <a:rPr lang="en-GB" sz="2300" b="0" dirty="0" err="1" smtClean="0"/>
              <a:t>nr</a:t>
            </a:r>
            <a:r>
              <a:rPr lang="en-GB" sz="2300" b="0" dirty="0" smtClean="0"/>
              <a:t> de passes no </a:t>
            </a:r>
            <a:r>
              <a:rPr lang="en-GB" sz="2300" b="0" dirty="0" err="1" smtClean="0"/>
              <a:t>lado</a:t>
            </a:r>
            <a:r>
              <a:rPr lang="en-GB" sz="2300" b="0" dirty="0" smtClean="0"/>
              <a:t> da </a:t>
            </a:r>
            <a:r>
              <a:rPr lang="en-GB" sz="2300" b="0" dirty="0" err="1" smtClean="0"/>
              <a:t>água</a:t>
            </a:r>
            <a:r>
              <a:rPr lang="en-GB" sz="2300" b="0" dirty="0" smtClean="0"/>
              <a:t> no </a:t>
            </a:r>
            <a:r>
              <a:rPr lang="en-GB" sz="2300" b="0" dirty="0" err="1" smtClean="0"/>
              <a:t>trocador</a:t>
            </a:r>
            <a:r>
              <a:rPr lang="en-GB" sz="2300" b="0" dirty="0" smtClean="0"/>
              <a:t> de </a:t>
            </a:r>
            <a:r>
              <a:rPr lang="en-GB" sz="2300" b="0" dirty="0" err="1" smtClean="0"/>
              <a:t>calor</a:t>
            </a:r>
            <a:endParaRPr lang="pt-BR" sz="2300" b="0" dirty="0" smtClean="0"/>
          </a:p>
          <a:p>
            <a:r>
              <a:rPr lang="en-US" altLang="en-US" sz="2300" b="0" dirty="0" smtClean="0"/>
              <a:t>ASHRAE </a:t>
            </a:r>
            <a:r>
              <a:rPr lang="en-US" altLang="en-US" sz="2300" b="0" dirty="0" err="1" smtClean="0"/>
              <a:t>GreenGuide</a:t>
            </a:r>
            <a:r>
              <a:rPr lang="en-US" altLang="en-US" sz="2300" b="0" dirty="0" smtClean="0"/>
              <a:t> </a:t>
            </a:r>
            <a:r>
              <a:rPr lang="en-US" altLang="en-US" sz="2300" b="0" dirty="0" err="1" smtClean="0"/>
              <a:t>recomenda</a:t>
            </a:r>
            <a:r>
              <a:rPr lang="en-US" altLang="en-US" sz="2300" b="0" dirty="0" smtClean="0"/>
              <a:t> </a:t>
            </a:r>
            <a:r>
              <a:rPr lang="el-GR" altLang="en-US" sz="2300" b="0" dirty="0"/>
              <a:t>Δ</a:t>
            </a:r>
            <a:r>
              <a:rPr lang="en-US" altLang="en-US" sz="2300" b="0" dirty="0" smtClean="0"/>
              <a:t>T entre 7ºC e 11ºC</a:t>
            </a:r>
          </a:p>
          <a:p>
            <a:r>
              <a:rPr lang="en-US" altLang="en-US" sz="2300" b="0" dirty="0" smtClean="0"/>
              <a:t>Ideal para </a:t>
            </a:r>
            <a:r>
              <a:rPr lang="en-US" altLang="en-US" sz="2300" b="0" dirty="0" err="1" smtClean="0"/>
              <a:t>sistemas</a:t>
            </a:r>
            <a:r>
              <a:rPr lang="en-US" altLang="en-US" sz="2300" b="0" dirty="0" smtClean="0"/>
              <a:t> com </a:t>
            </a:r>
            <a:r>
              <a:rPr lang="en-US" altLang="en-US" sz="2300" b="0" dirty="0" err="1" smtClean="0"/>
              <a:t>Vazão</a:t>
            </a:r>
            <a:r>
              <a:rPr lang="en-US" altLang="en-US" sz="2300" b="0" dirty="0" smtClean="0"/>
              <a:t> </a:t>
            </a:r>
            <a:r>
              <a:rPr lang="en-US" altLang="en-US" sz="2300" b="0" dirty="0" err="1" smtClean="0"/>
              <a:t>Variável</a:t>
            </a:r>
            <a:r>
              <a:rPr lang="en-US" altLang="en-US" sz="2300" b="0" dirty="0" smtClean="0"/>
              <a:t> </a:t>
            </a:r>
            <a:r>
              <a:rPr lang="en-US" altLang="en-US" sz="2300" b="0" dirty="0" err="1" smtClean="0"/>
              <a:t>nos</a:t>
            </a:r>
            <a:r>
              <a:rPr lang="en-US" altLang="en-US" sz="2300" b="0" dirty="0" smtClean="0"/>
              <a:t> Chillers</a:t>
            </a:r>
            <a:endParaRPr lang="pt-BR" sz="2300" b="0" dirty="0" smtClean="0"/>
          </a:p>
          <a:p>
            <a:endParaRPr lang="en-US" sz="2300" b="0" dirty="0"/>
          </a:p>
        </p:txBody>
      </p:sp>
    </p:spTree>
    <p:extLst>
      <p:ext uri="{BB962C8B-B14F-4D97-AF65-F5344CB8AC3E}">
        <p14:creationId xmlns:p14="http://schemas.microsoft.com/office/powerpoint/2010/main" val="391028187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738937" cy="609601"/>
          </a:xfrm>
        </p:spPr>
        <p:txBody>
          <a:bodyPr/>
          <a:lstStyle/>
          <a:p>
            <a:r>
              <a:rPr lang="pt-BR" altLang="pt-BR" sz="3100" dirty="0" smtClean="0"/>
              <a:t>Vantagens de </a:t>
            </a:r>
            <a:r>
              <a:rPr lang="pt-BR" altLang="pt-BR" sz="3100" dirty="0" err="1" smtClean="0"/>
              <a:t>Chillers</a:t>
            </a:r>
            <a:r>
              <a:rPr lang="pt-BR" altLang="pt-BR" sz="3100" dirty="0" smtClean="0"/>
              <a:t> em Série</a:t>
            </a:r>
            <a:endParaRPr lang="en-US" altLang="pt-BR" sz="3100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24001"/>
            <a:ext cx="7632700" cy="3429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altLang="en-US" sz="2700" b="0" dirty="0" err="1" smtClean="0"/>
              <a:t>Chiller</a:t>
            </a:r>
            <a:r>
              <a:rPr lang="pt-BR" altLang="en-US" sz="2700" b="0" dirty="0" smtClean="0"/>
              <a:t> “</a:t>
            </a:r>
            <a:r>
              <a:rPr lang="pt-BR" altLang="en-US" sz="2700" b="0" dirty="0" err="1" smtClean="0"/>
              <a:t>upstream</a:t>
            </a:r>
            <a:r>
              <a:rPr lang="pt-BR" altLang="en-US" sz="2700" b="0" dirty="0" smtClean="0"/>
              <a:t>” é mais eficiente;</a:t>
            </a:r>
          </a:p>
          <a:p>
            <a:pPr>
              <a:lnSpc>
                <a:spcPct val="150000"/>
              </a:lnSpc>
            </a:pPr>
            <a:r>
              <a:rPr lang="pt-BR" altLang="en-US" sz="2700" b="0" dirty="0" err="1" smtClean="0"/>
              <a:t>Chillers</a:t>
            </a:r>
            <a:r>
              <a:rPr lang="pt-BR" altLang="en-US" sz="2700" b="0" dirty="0" smtClean="0"/>
              <a:t> iguais podem entregar maior capacidade;</a:t>
            </a:r>
            <a:endParaRPr lang="en-US" altLang="en-US" sz="2700" b="0" dirty="0"/>
          </a:p>
          <a:p>
            <a:pPr>
              <a:lnSpc>
                <a:spcPct val="150000"/>
              </a:lnSpc>
            </a:pPr>
            <a:r>
              <a:rPr lang="pt-BR" altLang="en-US" sz="2700" b="0" dirty="0" smtClean="0"/>
              <a:t>Simplifica sistemas com Vazão Variável nos Chillers composto por dois Chillers.</a:t>
            </a:r>
          </a:p>
          <a:p>
            <a:pPr>
              <a:lnSpc>
                <a:spcPct val="150000"/>
              </a:lnSpc>
            </a:pPr>
            <a:r>
              <a:rPr lang="en-GB" altLang="pt-BR" sz="2700" b="0" dirty="0" smtClean="0"/>
              <a:t>Chiller </a:t>
            </a:r>
            <a:r>
              <a:rPr lang="en-GB" altLang="pt-BR" sz="2700" b="0" dirty="0" err="1" smtClean="0"/>
              <a:t>Reserva</a:t>
            </a:r>
            <a:r>
              <a:rPr lang="en-GB" altLang="pt-BR" sz="2700" b="0" dirty="0" smtClean="0"/>
              <a:t> !!!</a:t>
            </a:r>
            <a:endParaRPr lang="en-US" altLang="pt-BR" sz="2700" b="0" dirty="0" smtClean="0"/>
          </a:p>
        </p:txBody>
      </p:sp>
    </p:spTree>
    <p:extLst>
      <p:ext uri="{BB962C8B-B14F-4D97-AF65-F5344CB8AC3E}">
        <p14:creationId xmlns:p14="http://schemas.microsoft.com/office/powerpoint/2010/main" val="3053368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83376" cy="914401"/>
          </a:xfrm>
        </p:spPr>
        <p:txBody>
          <a:bodyPr/>
          <a:lstStyle/>
          <a:p>
            <a:r>
              <a:rPr lang="pt-BR" altLang="pt-BR" sz="3100" b="0" dirty="0" smtClean="0"/>
              <a:t>Evaporadores em Paralelo</a:t>
            </a:r>
            <a:br>
              <a:rPr lang="pt-BR" altLang="pt-BR" sz="3100" b="0" dirty="0" smtClean="0"/>
            </a:br>
            <a:r>
              <a:rPr lang="pt-BR" altLang="pt-BR" sz="2700" b="0" dirty="0" smtClean="0"/>
              <a:t>Compressor Parafuso – Condensação a Ar</a:t>
            </a:r>
            <a:endParaRPr lang="en-US" altLang="pt-BR" sz="2700" b="0" i="0" dirty="0" smtClean="0">
              <a:effectLst/>
            </a:endParaRPr>
          </a:p>
        </p:txBody>
      </p:sp>
      <p:graphicFrame>
        <p:nvGraphicFramePr>
          <p:cNvPr id="4" name="Group 3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984924"/>
              </p:ext>
            </p:extLst>
          </p:nvPr>
        </p:nvGraphicFramePr>
        <p:xfrm>
          <a:off x="152400" y="2286000"/>
          <a:ext cx="8763000" cy="2514600"/>
        </p:xfrm>
        <a:graphic>
          <a:graphicData uri="http://schemas.openxmlformats.org/drawingml/2006/table">
            <a:tbl>
              <a:tblPr/>
              <a:tblGrid>
                <a:gridCol w="1883636"/>
                <a:gridCol w="935764"/>
                <a:gridCol w="885895"/>
                <a:gridCol w="1704905"/>
                <a:gridCol w="1079599"/>
                <a:gridCol w="1146560"/>
                <a:gridCol w="1126641"/>
              </a:tblGrid>
              <a:tr h="62311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Configuração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dirty="0" err="1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Ts</a:t>
                      </a:r>
                      <a:endParaRPr lang="pt-BR" sz="21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Capacidade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272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(ton)</a:t>
                      </a:r>
                      <a:endParaRPr lang="pt-BR" sz="21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Chiller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BAGs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Chillers</a:t>
                      </a:r>
                      <a:r>
                        <a:rPr lang="pt-BR" sz="21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, Paralelo</a:t>
                      </a:r>
                      <a:endParaRPr lang="pt-BR" sz="21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394</a:t>
                      </a:r>
                      <a:endParaRPr lang="pt-BR" sz="21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1.254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1.294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</a:t>
                      </a:r>
                      <a:r>
                        <a:rPr kumimoji="0" lang="en-US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Chillers</a:t>
                      </a:r>
                      <a:r>
                        <a:rPr lang="pt-BR" sz="21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, Paralelo</a:t>
                      </a:r>
                      <a:endParaRPr lang="pt-BR" sz="21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385</a:t>
                      </a:r>
                      <a:endParaRPr lang="pt-BR" sz="21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1.277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53"/>
          <p:cNvSpPr/>
          <p:nvPr/>
        </p:nvSpPr>
        <p:spPr>
          <a:xfrm>
            <a:off x="533400" y="5334000"/>
            <a:ext cx="8144508" cy="472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Reduz capacidade total  em 2.3% e melhora a eficiência em  1.4%</a:t>
            </a:r>
            <a:endParaRPr lang="en-US" sz="1800" dirty="0">
              <a:solidFill>
                <a:schemeClr val="bg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686965" y="1577315"/>
            <a:ext cx="783737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altLang="en-US" sz="1900" b="1" dirty="0" err="1" smtClean="0">
                <a:solidFill>
                  <a:srgbClr val="FF0000"/>
                </a:solidFill>
                <a:latin typeface="+mn-lt"/>
              </a:rPr>
              <a:t>Diminuição</a:t>
            </a:r>
            <a:r>
              <a:rPr lang="en-US" altLang="en-US" sz="1900" b="1" dirty="0" smtClean="0">
                <a:solidFill>
                  <a:srgbClr val="FF0000"/>
                </a:solidFill>
                <a:latin typeface="+mn-lt"/>
              </a:rPr>
              <a:t> da </a:t>
            </a:r>
            <a:r>
              <a:rPr lang="en-US" altLang="en-US" sz="1900" b="1" dirty="0" err="1" smtClean="0">
                <a:solidFill>
                  <a:srgbClr val="FF0000"/>
                </a:solidFill>
                <a:latin typeface="+mn-lt"/>
              </a:rPr>
              <a:t>Vazão</a:t>
            </a:r>
            <a:r>
              <a:rPr lang="en-US" altLang="en-US" sz="1900" b="1" dirty="0" smtClean="0">
                <a:solidFill>
                  <a:srgbClr val="FF0000"/>
                </a:solidFill>
                <a:latin typeface="+mn-lt"/>
              </a:rPr>
              <a:t> e </a:t>
            </a:r>
            <a:r>
              <a:rPr lang="en-US" altLang="en-US" sz="1900" b="1" dirty="0" err="1" smtClean="0">
                <a:solidFill>
                  <a:srgbClr val="FF0000"/>
                </a:solidFill>
                <a:latin typeface="+mn-lt"/>
              </a:rPr>
              <a:t>Alteração</a:t>
            </a:r>
            <a:r>
              <a:rPr lang="en-US" altLang="en-US" sz="1900" b="1" dirty="0" smtClean="0">
                <a:solidFill>
                  <a:srgbClr val="FF0000"/>
                </a:solidFill>
                <a:latin typeface="+mn-lt"/>
              </a:rPr>
              <a:t> do SP: </a:t>
            </a:r>
            <a:endParaRPr lang="en-US" altLang="en-US" sz="1900" b="1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252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83376" cy="914401"/>
          </a:xfrm>
        </p:spPr>
        <p:txBody>
          <a:bodyPr/>
          <a:lstStyle/>
          <a:p>
            <a:r>
              <a:rPr lang="pt-BR" altLang="pt-BR" sz="3100" b="0" dirty="0" smtClean="0"/>
              <a:t>Evaporadores em Série</a:t>
            </a:r>
            <a:br>
              <a:rPr lang="pt-BR" altLang="pt-BR" sz="3100" b="0" dirty="0" smtClean="0"/>
            </a:br>
            <a:r>
              <a:rPr lang="pt-BR" altLang="pt-BR" sz="2700" b="0" dirty="0" smtClean="0"/>
              <a:t>Compressor Parafuso – Condensação a Ar</a:t>
            </a:r>
            <a:endParaRPr lang="en-US" altLang="pt-BR" sz="2700" b="0" i="0" dirty="0" smtClean="0">
              <a:effectLst/>
            </a:endParaRPr>
          </a:p>
        </p:txBody>
      </p:sp>
      <p:graphicFrame>
        <p:nvGraphicFramePr>
          <p:cNvPr id="4" name="Group 3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111255"/>
              </p:ext>
            </p:extLst>
          </p:nvPr>
        </p:nvGraphicFramePr>
        <p:xfrm>
          <a:off x="183831" y="1752600"/>
          <a:ext cx="8843646" cy="3355929"/>
        </p:xfrm>
        <a:graphic>
          <a:graphicData uri="http://schemas.openxmlformats.org/drawingml/2006/table">
            <a:tbl>
              <a:tblPr/>
              <a:tblGrid>
                <a:gridCol w="1900971"/>
                <a:gridCol w="1039398"/>
                <a:gridCol w="914400"/>
                <a:gridCol w="1524000"/>
                <a:gridCol w="1170756"/>
                <a:gridCol w="1157112"/>
                <a:gridCol w="1137009"/>
              </a:tblGrid>
              <a:tr h="45720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Configuração</a:t>
                      </a:r>
                    </a:p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err="1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Ts</a:t>
                      </a:r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Capacidade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9298"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(ton)</a:t>
                      </a:r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Chiller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BAGs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Chillers, Paralelo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1.254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1.294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Chillers, Paralelo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1.269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0.0083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1.277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Chillers, </a:t>
                      </a:r>
                      <a:endParaRPr lang="pt-BR" sz="21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"/>
                      <a:r>
                        <a:rPr lang="pt-BR" sz="2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Série</a:t>
                      </a:r>
                      <a:endParaRPr lang="pt-BR" sz="2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1.240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53"/>
          <p:cNvSpPr/>
          <p:nvPr/>
        </p:nvSpPr>
        <p:spPr>
          <a:xfrm>
            <a:off x="533400" y="5334000"/>
            <a:ext cx="8144508" cy="472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Aumenta a capacidade total  em 2.3% e melhora a eficiência em  4.4%</a:t>
            </a:r>
            <a:endParaRPr lang="en-US" sz="1800" dirty="0">
              <a:solidFill>
                <a:schemeClr val="bg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83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086600" cy="914401"/>
          </a:xfrm>
        </p:spPr>
        <p:txBody>
          <a:bodyPr/>
          <a:lstStyle/>
          <a:p>
            <a:r>
              <a:rPr lang="pt-BR" altLang="pt-BR" sz="3100" b="0" dirty="0"/>
              <a:t>Evaporadores em Série </a:t>
            </a:r>
            <a:br>
              <a:rPr lang="pt-BR" altLang="pt-BR" sz="3100" b="0" dirty="0"/>
            </a:br>
            <a:r>
              <a:rPr lang="pt-BR" altLang="pt-BR" sz="2500" b="0" dirty="0"/>
              <a:t>Compressor Centrífugo – Condensação a Água</a:t>
            </a:r>
            <a:endParaRPr lang="en-US" altLang="pt-BR" sz="2500" b="0" i="0" dirty="0" smtClean="0">
              <a:effectLst/>
            </a:endParaRPr>
          </a:p>
        </p:txBody>
      </p:sp>
      <p:graphicFrame>
        <p:nvGraphicFramePr>
          <p:cNvPr id="4" name="Group 3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006987"/>
              </p:ext>
            </p:extLst>
          </p:nvPr>
        </p:nvGraphicFramePr>
        <p:xfrm>
          <a:off x="183831" y="1752600"/>
          <a:ext cx="8843646" cy="3355929"/>
        </p:xfrm>
        <a:graphic>
          <a:graphicData uri="http://schemas.openxmlformats.org/drawingml/2006/table">
            <a:tbl>
              <a:tblPr/>
              <a:tblGrid>
                <a:gridCol w="1900971"/>
                <a:gridCol w="1039398"/>
                <a:gridCol w="914400"/>
                <a:gridCol w="1524000"/>
                <a:gridCol w="1170756"/>
                <a:gridCol w="1157112"/>
                <a:gridCol w="1137009"/>
              </a:tblGrid>
              <a:tr h="45720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Configuração</a:t>
                      </a:r>
                    </a:p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err="1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Ts</a:t>
                      </a:r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Capacidade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9298"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(kW)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Chiller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BAGs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Chillers, Paralelo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0.572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0.0495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0.621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Chillers, Paralelo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0.609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0.0109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0.620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Chillers, </a:t>
                      </a:r>
                      <a:endParaRPr lang="pt-BR" sz="21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"/>
                      <a:r>
                        <a:rPr lang="pt-BR" sz="2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Série</a:t>
                      </a:r>
                      <a:endParaRPr lang="pt-BR" sz="2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0.557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0.0347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0.592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53"/>
          <p:cNvSpPr/>
          <p:nvPr/>
        </p:nvSpPr>
        <p:spPr>
          <a:xfrm>
            <a:off x="533400" y="5334000"/>
            <a:ext cx="8144508" cy="472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Melhora a eficiência em  5.0%</a:t>
            </a:r>
            <a:endParaRPr lang="en-US" sz="1800" dirty="0">
              <a:solidFill>
                <a:schemeClr val="bg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075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08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8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738937" cy="1044576"/>
          </a:xfrm>
        </p:spPr>
        <p:txBody>
          <a:bodyPr/>
          <a:lstStyle/>
          <a:p>
            <a:r>
              <a:rPr lang="pt-BR" altLang="pt-BR" dirty="0" smtClean="0"/>
              <a:t>Efeito do Número de Passes</a:t>
            </a:r>
            <a:endParaRPr lang="en-US" altLang="pt-BR" i="0" dirty="0" smtClean="0">
              <a:effectLst/>
            </a:endParaRPr>
          </a:p>
        </p:txBody>
      </p:sp>
      <p:graphicFrame>
        <p:nvGraphicFramePr>
          <p:cNvPr id="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776629"/>
              </p:ext>
            </p:extLst>
          </p:nvPr>
        </p:nvGraphicFramePr>
        <p:xfrm>
          <a:off x="609600" y="2057400"/>
          <a:ext cx="7870825" cy="2162175"/>
        </p:xfrm>
        <a:graphic>
          <a:graphicData uri="http://schemas.openxmlformats.org/drawingml/2006/table">
            <a:tbl>
              <a:tblPr/>
              <a:tblGrid>
                <a:gridCol w="1698625"/>
                <a:gridCol w="1524000"/>
                <a:gridCol w="2590800"/>
                <a:gridCol w="2057400"/>
              </a:tblGrid>
              <a:tr h="1171575"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Nr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 Passes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Vazão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(m³/h)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Perda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 </a:t>
                      </a: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Carga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(</a:t>
                      </a: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kPa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Eficiência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do Chiller (kW/ton)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0.633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115.3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03288"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defRPr sz="2000" b="1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455613" algn="l" defTabSz="903288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400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858838" algn="l" defTabSz="903288">
                        <a:lnSpc>
                          <a:spcPct val="95000"/>
                        </a:lnSpc>
                        <a:spcAft>
                          <a:spcPct val="20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35413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804988" algn="l" defTabSz="903288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2621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7193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1765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633788" defTabSz="903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03288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07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086600" cy="914401"/>
          </a:xfrm>
        </p:spPr>
        <p:txBody>
          <a:bodyPr/>
          <a:lstStyle/>
          <a:p>
            <a:r>
              <a:rPr lang="pt-BR" altLang="pt-BR" sz="3100" b="0" dirty="0"/>
              <a:t>Evaporadores em Série </a:t>
            </a:r>
            <a:br>
              <a:rPr lang="pt-BR" altLang="pt-BR" sz="3100" b="0" dirty="0"/>
            </a:br>
            <a:r>
              <a:rPr lang="pt-BR" altLang="pt-BR" sz="2500" b="0" dirty="0"/>
              <a:t>Compressor Centrífugo – Condensação a Água</a:t>
            </a:r>
            <a:endParaRPr lang="en-US" altLang="pt-BR" sz="2500" b="0" i="0" dirty="0" smtClean="0">
              <a:effectLst/>
            </a:endParaRPr>
          </a:p>
        </p:txBody>
      </p:sp>
      <p:graphicFrame>
        <p:nvGraphicFramePr>
          <p:cNvPr id="4" name="Group 3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986151"/>
              </p:ext>
            </p:extLst>
          </p:nvPr>
        </p:nvGraphicFramePr>
        <p:xfrm>
          <a:off x="183831" y="1388039"/>
          <a:ext cx="8843646" cy="4182406"/>
        </p:xfrm>
        <a:graphic>
          <a:graphicData uri="http://schemas.openxmlformats.org/drawingml/2006/table">
            <a:tbl>
              <a:tblPr/>
              <a:tblGrid>
                <a:gridCol w="2025969"/>
                <a:gridCol w="990600"/>
                <a:gridCol w="914400"/>
                <a:gridCol w="1524000"/>
                <a:gridCol w="1143000"/>
                <a:gridCol w="1108668"/>
                <a:gridCol w="1137009"/>
              </a:tblGrid>
              <a:tr h="45720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Configuração</a:t>
                      </a:r>
                    </a:p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err="1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Ts</a:t>
                      </a:r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Capacidade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kW/ton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19298"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(°C)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(kW)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Chiller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BAGs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Chillers, Paralelo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0.572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0.0495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0.621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2 Chillers, Paralelo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0.609</a:t>
                      </a:r>
                      <a:endParaRPr lang="pt-BR" sz="18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0.0109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F245F"/>
                          </a:solidFill>
                          <a:effectLst/>
                          <a:latin typeface="Arial"/>
                        </a:rPr>
                        <a:t>0.620</a:t>
                      </a:r>
                      <a:endParaRPr lang="pt-BR" sz="1800" b="0" i="0" u="none" strike="noStrike" dirty="0">
                        <a:solidFill>
                          <a:srgbClr val="0F245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Chillers, </a:t>
                      </a:r>
                      <a:endParaRPr lang="pt-BR" sz="21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"/>
                      <a:r>
                        <a:rPr lang="pt-BR" sz="2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Série</a:t>
                      </a:r>
                      <a:endParaRPr lang="pt-BR" sz="2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0.557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0.0347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0.592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647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 Chillers, </a:t>
                      </a:r>
                      <a:endParaRPr lang="pt-BR" sz="21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"/>
                      <a:r>
                        <a:rPr lang="pt-BR" sz="2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Série – 1 Passe</a:t>
                      </a:r>
                      <a:endParaRPr lang="pt-BR" sz="2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800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0.567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0.0121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0.579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ounded Rectangle 53"/>
          <p:cNvSpPr/>
          <p:nvPr/>
        </p:nvSpPr>
        <p:spPr>
          <a:xfrm>
            <a:off x="531341" y="6019800"/>
            <a:ext cx="8144508" cy="472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Melhora a eficiência em  7.2%</a:t>
            </a:r>
            <a:endParaRPr lang="en-US" sz="1800" dirty="0">
              <a:solidFill>
                <a:schemeClr val="bg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851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738937" cy="1044576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rgbClr val="002060"/>
                </a:solidFill>
              </a:rPr>
              <a:t>Chillers em Série</a:t>
            </a:r>
            <a:br>
              <a:rPr lang="pt-BR" altLang="pt-BR" sz="3100" b="0" dirty="0" smtClean="0">
                <a:solidFill>
                  <a:srgbClr val="002060"/>
                </a:solidFill>
              </a:rPr>
            </a:br>
            <a:r>
              <a:rPr lang="pt-BR" altLang="pt-BR" sz="3100" b="0" dirty="0" smtClean="0">
                <a:solidFill>
                  <a:srgbClr val="002060"/>
                </a:solidFill>
              </a:rPr>
              <a:t>Absorção + Centrífugos</a:t>
            </a:r>
            <a:endParaRPr lang="en-US" altLang="pt-BR" sz="3100" b="0" i="0" dirty="0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2" descr="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b="3571"/>
          <a:stretch>
            <a:fillRect/>
          </a:stretch>
        </p:blipFill>
        <p:spPr bwMode="auto">
          <a:xfrm>
            <a:off x="2533115" y="1371600"/>
            <a:ext cx="4704298" cy="401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59025" y="4902200"/>
            <a:ext cx="193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three-way valve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10476647" flipH="1">
            <a:off x="1990725" y="4756150"/>
            <a:ext cx="36513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25400" rIns="0" bIns="25400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0200" y="2111375"/>
            <a:ext cx="13557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absorption</a:t>
            </a:r>
          </a:p>
          <a:p>
            <a:pPr algn="r"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chiller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48463" y="1371600"/>
            <a:ext cx="977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electric</a:t>
            </a:r>
          </a:p>
          <a:p>
            <a:pPr algn="l"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chiller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rot="14985298" flipH="1" flipV="1">
            <a:off x="5982494" y="3590132"/>
            <a:ext cx="6350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25400" rIns="0" bIns="25400" anchor="ctr">
            <a:spAutoFit/>
          </a:bodyPr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rot="14985298" flipH="1" flipV="1">
            <a:off x="6089650" y="4800600"/>
            <a:ext cx="20638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25400" rIns="0" bIns="25400" anchor="ctr">
            <a:spAutoFit/>
          </a:bodyPr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11123353" flipH="1" flipV="1">
            <a:off x="7413625" y="3302000"/>
            <a:ext cx="36513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0" tIns="25400" rIns="0" bIns="25400" anchor="ctr">
            <a:spAutoFit/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286250" y="5160963"/>
            <a:ext cx="536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>
            <a:outerShdw dist="12700" dir="54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25400" rIns="0" bIns="25400" anchor="ctr">
            <a:spAutoFit/>
          </a:bodyPr>
          <a:lstStyle/>
          <a:p>
            <a:endParaRPr lang="en-US"/>
          </a:p>
        </p:txBody>
      </p:sp>
      <p:sp>
        <p:nvSpPr>
          <p:cNvPr id="13" name="Rounded Rectangle 53"/>
          <p:cNvSpPr/>
          <p:nvPr/>
        </p:nvSpPr>
        <p:spPr>
          <a:xfrm>
            <a:off x="568008" y="5562600"/>
            <a:ext cx="8144508" cy="1120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Melhor condição de operação para o Chiller de Absorção</a:t>
            </a:r>
          </a:p>
          <a:p>
            <a:pPr algn="ctr"/>
            <a:r>
              <a:rPr lang="en-GB" sz="1800" dirty="0" err="1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Aumento</a:t>
            </a:r>
            <a:r>
              <a:rPr lang="en-GB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 de </a:t>
            </a:r>
            <a:r>
              <a:rPr lang="en-GB" sz="1800" dirty="0" err="1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Capacidade</a:t>
            </a:r>
            <a:r>
              <a:rPr lang="en-GB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 e </a:t>
            </a:r>
            <a:r>
              <a:rPr lang="en-GB" sz="1800" dirty="0" err="1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Eficiência</a:t>
            </a:r>
            <a:endParaRPr lang="en-GB" sz="1800" dirty="0" smtClean="0">
              <a:solidFill>
                <a:schemeClr val="bg1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ctr"/>
            <a:r>
              <a:rPr lang="en-GB" sz="1800" dirty="0" err="1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Maior</a:t>
            </a:r>
            <a:r>
              <a:rPr lang="en-GB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estabilidade</a:t>
            </a:r>
            <a:r>
              <a:rPr lang="en-GB" sz="1800" dirty="0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Arial"/>
                <a:ea typeface="Tahoma" panose="020B0604030504040204" pitchFamily="34" charset="0"/>
                <a:cs typeface="Arial"/>
              </a:rPr>
              <a:t>Operacional</a:t>
            </a:r>
            <a:endParaRPr lang="en-US" sz="1800" dirty="0">
              <a:solidFill>
                <a:schemeClr val="bg1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29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738937" cy="1044576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rgbClr val="002060"/>
                </a:solidFill>
              </a:rPr>
              <a:t>Chillers em Série</a:t>
            </a:r>
            <a:br>
              <a:rPr lang="pt-BR" altLang="pt-BR" sz="3100" b="0" dirty="0" smtClean="0">
                <a:solidFill>
                  <a:srgbClr val="002060"/>
                </a:solidFill>
              </a:rPr>
            </a:br>
            <a:r>
              <a:rPr lang="pt-BR" altLang="pt-BR" sz="3100" b="0" dirty="0" smtClean="0">
                <a:solidFill>
                  <a:srgbClr val="002060"/>
                </a:solidFill>
              </a:rPr>
              <a:t>Opções de Configuração</a:t>
            </a:r>
            <a:endParaRPr lang="en-US" altLang="pt-BR" sz="3100" b="0" i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458200" cy="2590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500" b="0" dirty="0" err="1" smtClean="0"/>
              <a:t>Evaporadores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em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Série</a:t>
            </a:r>
            <a:r>
              <a:rPr lang="en-US" altLang="en-US" sz="2500" b="0" dirty="0" smtClean="0"/>
              <a:t> </a:t>
            </a:r>
            <a:r>
              <a:rPr lang="en-US" altLang="en-US" sz="2500" b="0" dirty="0"/>
              <a:t>– </a:t>
            </a:r>
            <a:r>
              <a:rPr lang="en-US" altLang="en-US" sz="2500" b="0" dirty="0" err="1" smtClean="0"/>
              <a:t>Condensadores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em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Paralelo</a:t>
            </a:r>
            <a:endParaRPr lang="en-US" altLang="en-US" sz="2500" b="0" dirty="0"/>
          </a:p>
          <a:p>
            <a:pPr>
              <a:lnSpc>
                <a:spcPct val="150000"/>
              </a:lnSpc>
            </a:pPr>
            <a:r>
              <a:rPr lang="en-US" altLang="en-US" sz="2500" b="0" dirty="0" err="1" smtClean="0"/>
              <a:t>Evaporadores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em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Série</a:t>
            </a:r>
            <a:r>
              <a:rPr lang="en-US" altLang="en-US" sz="2500" b="0" dirty="0" smtClean="0"/>
              <a:t> </a:t>
            </a:r>
            <a:r>
              <a:rPr lang="en-US" altLang="en-US" sz="2500" b="0" dirty="0"/>
              <a:t>– </a:t>
            </a:r>
            <a:r>
              <a:rPr lang="en-US" altLang="en-US" sz="2500" b="0" dirty="0" err="1" smtClean="0"/>
              <a:t>Condensadores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em</a:t>
            </a:r>
            <a:r>
              <a:rPr lang="en-US" altLang="en-US" sz="2500" b="0" dirty="0" smtClean="0"/>
              <a:t> </a:t>
            </a:r>
            <a:r>
              <a:rPr lang="en-US" altLang="en-US" sz="2500" b="0" dirty="0" err="1" smtClean="0"/>
              <a:t>Série</a:t>
            </a:r>
            <a:endParaRPr lang="en-US" altLang="en-US" sz="2500" b="0" dirty="0"/>
          </a:p>
          <a:p>
            <a:pPr>
              <a:lnSpc>
                <a:spcPct val="150000"/>
              </a:lnSpc>
            </a:pPr>
            <a:r>
              <a:rPr lang="en-US" altLang="en-US" sz="2500" b="0" dirty="0" err="1" smtClean="0"/>
              <a:t>Série</a:t>
            </a:r>
            <a:r>
              <a:rPr lang="en-US" altLang="en-US" sz="2500" b="0" dirty="0" smtClean="0"/>
              <a:t> – </a:t>
            </a:r>
            <a:r>
              <a:rPr lang="en-US" altLang="en-US" sz="2500" b="0" dirty="0" err="1" smtClean="0"/>
              <a:t>Série</a:t>
            </a:r>
            <a:r>
              <a:rPr lang="en-US" altLang="en-US" sz="2500" b="0" dirty="0" smtClean="0"/>
              <a:t> – </a:t>
            </a:r>
            <a:r>
              <a:rPr lang="en-US" altLang="en-US" sz="2500" b="0" dirty="0" err="1" smtClean="0"/>
              <a:t>Contrafluxo</a:t>
            </a:r>
            <a:r>
              <a:rPr lang="en-US" altLang="en-US" sz="2500" b="0" dirty="0" smtClean="0"/>
              <a:t> </a:t>
            </a:r>
            <a:endParaRPr lang="en-US" altLang="en-US" sz="2500" b="0" dirty="0"/>
          </a:p>
          <a:p>
            <a:pPr marL="457200" lvl="1" indent="0">
              <a:lnSpc>
                <a:spcPct val="150000"/>
              </a:lnSpc>
              <a:buSzPct val="30000"/>
              <a:buNone/>
            </a:pPr>
            <a:endParaRPr lang="en-US" altLang="pt-BR" sz="2500" b="0" dirty="0" smtClean="0"/>
          </a:p>
        </p:txBody>
      </p:sp>
    </p:spTree>
    <p:extLst>
      <p:ext uri="{BB962C8B-B14F-4D97-AF65-F5344CB8AC3E}">
        <p14:creationId xmlns:p14="http://schemas.microsoft.com/office/powerpoint/2010/main" val="257616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738937" cy="1044576"/>
          </a:xfrm>
        </p:spPr>
        <p:txBody>
          <a:bodyPr/>
          <a:lstStyle/>
          <a:p>
            <a:r>
              <a:rPr lang="pt-BR" altLang="pt-BR" dirty="0" err="1" smtClean="0"/>
              <a:t>Chillers</a:t>
            </a:r>
            <a:r>
              <a:rPr lang="pt-BR" altLang="pt-BR" dirty="0" smtClean="0"/>
              <a:t> Paralelo - Paralelo</a:t>
            </a:r>
            <a:endParaRPr lang="en-US" altLang="pt-BR" i="0" dirty="0" smtClean="0">
              <a:effectLst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22878" y="1351128"/>
            <a:ext cx="168322" cy="20778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24600" y="1219200"/>
            <a:ext cx="152400" cy="2209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1371600"/>
            <a:ext cx="15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6200" y="1295400"/>
            <a:ext cx="1524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62000" y="2149475"/>
            <a:ext cx="7543800" cy="152400"/>
          </a:xfrm>
          <a:custGeom>
            <a:avLst/>
            <a:gdLst>
              <a:gd name="T0" fmla="*/ 0 w 3169"/>
              <a:gd name="T1" fmla="*/ 48 h 49"/>
              <a:gd name="T2" fmla="*/ 3168 w 3169"/>
              <a:gd name="T3" fmla="*/ 48 h 49"/>
              <a:gd name="T4" fmla="*/ 3168 w 3169"/>
              <a:gd name="T5" fmla="*/ 0 h 49"/>
              <a:gd name="T6" fmla="*/ 0 w 3169"/>
              <a:gd name="T7" fmla="*/ 0 h 49"/>
              <a:gd name="T8" fmla="*/ 0 w 3169"/>
              <a:gd name="T9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9" h="49">
                <a:moveTo>
                  <a:pt x="0" y="48"/>
                </a:moveTo>
                <a:lnTo>
                  <a:pt x="3168" y="48"/>
                </a:lnTo>
                <a:lnTo>
                  <a:pt x="3168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62000" y="2301875"/>
            <a:ext cx="6858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15ºC</a:t>
            </a:r>
            <a:endParaRPr lang="en-US" altLang="en-US" sz="1400" b="1" dirty="0">
              <a:latin typeface="Verdana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781800" y="2301875"/>
            <a:ext cx="74058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5.5ºC</a:t>
            </a:r>
            <a:endParaRPr lang="en-US" altLang="en-US" sz="1800" b="1" dirty="0">
              <a:latin typeface="Arial Rounded MT Bold" pitchFamily="34" charset="0"/>
            </a:endParaRPr>
          </a:p>
        </p:txBody>
      </p:sp>
      <p:pic>
        <p:nvPicPr>
          <p:cNvPr id="11" name="Picture 11" descr="pump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20875"/>
            <a:ext cx="9144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133600" y="5410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081713" y="4129088"/>
            <a:ext cx="381000" cy="2514600"/>
          </a:xfrm>
          <a:prstGeom prst="upDownArrow">
            <a:avLst>
              <a:gd name="adj1" fmla="val 55556"/>
              <a:gd name="adj2" fmla="val 10621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971800" y="4038600"/>
            <a:ext cx="35052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019800" y="670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95800" y="403860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419600" y="3886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00B050"/>
                </a:solidFill>
                <a:latin typeface="Arial Rounded MT Bold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334000" y="6553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Arial Rounded MT Bold" pitchFamily="34" charset="0"/>
              </a:rPr>
              <a:t>5.5ºC</a:t>
            </a:r>
            <a:endParaRPr lang="en-US" altLang="en-US" sz="1400" b="1" dirty="0">
              <a:latin typeface="Arial Rounded MT Bold" pitchFamily="34" charset="0"/>
            </a:endParaRPr>
          </a:p>
        </p:txBody>
      </p:sp>
      <p:sp>
        <p:nvSpPr>
          <p:cNvPr id="19" name="AutoShape 19"/>
          <p:cNvSpPr>
            <a:spLocks/>
          </p:cNvSpPr>
          <p:nvPr/>
        </p:nvSpPr>
        <p:spPr bwMode="auto">
          <a:xfrm>
            <a:off x="4953000" y="4038600"/>
            <a:ext cx="304800" cy="2590800"/>
          </a:xfrm>
          <a:prstGeom prst="lef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114800" y="5151437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6"/>
                </a:solidFill>
                <a:latin typeface="Arial Rounded MT Bold" pitchFamily="34" charset="0"/>
              </a:rPr>
              <a:t>29.5ºC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21" name="AutoShape 21"/>
          <p:cNvSpPr>
            <a:spLocks noChangeAspect="1" noChangeArrowheads="1"/>
          </p:cNvSpPr>
          <p:nvPr/>
        </p:nvSpPr>
        <p:spPr bwMode="auto">
          <a:xfrm rot="-16200000">
            <a:off x="8335169" y="2043906"/>
            <a:ext cx="292100" cy="350838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2" descr="CTV St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16075"/>
            <a:ext cx="15240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705600" y="5105400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chemeClr val="accent6"/>
                </a:solidFill>
                <a:latin typeface="Arial" charset="0"/>
              </a:rPr>
              <a:t>Mesmo</a:t>
            </a:r>
            <a:r>
              <a:rPr lang="en-US" altLang="en-US" sz="2000" b="1" dirty="0" smtClean="0">
                <a:solidFill>
                  <a:schemeClr val="accent6"/>
                </a:solidFill>
                <a:latin typeface="Arial" charset="0"/>
              </a:rPr>
              <a:t> “Lift”</a:t>
            </a:r>
            <a:endParaRPr lang="en-US" altLang="en-US" dirty="0">
              <a:solidFill>
                <a:schemeClr val="accent6"/>
              </a:solidFill>
            </a:endParaRPr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762000" y="3382963"/>
            <a:ext cx="7543800" cy="152400"/>
          </a:xfrm>
          <a:custGeom>
            <a:avLst/>
            <a:gdLst>
              <a:gd name="T0" fmla="*/ 0 w 3169"/>
              <a:gd name="T1" fmla="*/ 48 h 49"/>
              <a:gd name="T2" fmla="*/ 3168 w 3169"/>
              <a:gd name="T3" fmla="*/ 48 h 49"/>
              <a:gd name="T4" fmla="*/ 3168 w 3169"/>
              <a:gd name="T5" fmla="*/ 0 h 49"/>
              <a:gd name="T6" fmla="*/ 0 w 3169"/>
              <a:gd name="T7" fmla="*/ 0 h 49"/>
              <a:gd name="T8" fmla="*/ 0 w 3169"/>
              <a:gd name="T9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9" h="49">
                <a:moveTo>
                  <a:pt x="0" y="48"/>
                </a:moveTo>
                <a:lnTo>
                  <a:pt x="3168" y="48"/>
                </a:lnTo>
                <a:lnTo>
                  <a:pt x="3168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62000" y="3535363"/>
            <a:ext cx="6858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15ºC</a:t>
            </a:r>
            <a:endParaRPr lang="en-US" altLang="en-US" sz="1400" b="1" dirty="0">
              <a:latin typeface="Verdana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781800" y="3535363"/>
            <a:ext cx="74058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5.5ºC</a:t>
            </a:r>
            <a:endParaRPr lang="en-US" altLang="en-US" sz="1800" b="1" dirty="0">
              <a:latin typeface="Arial Rounded MT Bold" pitchFamily="34" charset="0"/>
            </a:endParaRPr>
          </a:p>
        </p:txBody>
      </p:sp>
      <p:pic>
        <p:nvPicPr>
          <p:cNvPr id="29" name="Picture 29" descr="pump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54363"/>
            <a:ext cx="9144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30"/>
          <p:cNvSpPr>
            <a:spLocks noChangeAspect="1" noChangeArrowheads="1"/>
          </p:cNvSpPr>
          <p:nvPr/>
        </p:nvSpPr>
        <p:spPr bwMode="auto">
          <a:xfrm rot="-16200000">
            <a:off x="8335169" y="3277394"/>
            <a:ext cx="292100" cy="350838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31" descr="CTV St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87650"/>
            <a:ext cx="15240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32"/>
          <p:cNvSpPr>
            <a:spLocks noChangeArrowheads="1"/>
          </p:cNvSpPr>
          <p:nvPr/>
        </p:nvSpPr>
        <p:spPr bwMode="auto">
          <a:xfrm>
            <a:off x="3795713" y="4129088"/>
            <a:ext cx="381000" cy="2514600"/>
          </a:xfrm>
          <a:prstGeom prst="upDownArrow">
            <a:avLst>
              <a:gd name="adj1" fmla="val 55556"/>
              <a:gd name="adj2" fmla="val 10621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733800" y="670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048000" y="6553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Arial Rounded MT Bold" pitchFamily="34" charset="0"/>
              </a:rPr>
              <a:t>5.5ºC</a:t>
            </a:r>
            <a:endParaRPr lang="en-US" altLang="en-US" sz="1400" b="1" dirty="0">
              <a:latin typeface="Arial Rounded MT Bold" pitchFamily="34" charset="0"/>
            </a:endParaRPr>
          </a:p>
        </p:txBody>
      </p:sp>
      <p:sp>
        <p:nvSpPr>
          <p:cNvPr id="35" name="AutoShape 35"/>
          <p:cNvSpPr>
            <a:spLocks/>
          </p:cNvSpPr>
          <p:nvPr/>
        </p:nvSpPr>
        <p:spPr bwMode="auto">
          <a:xfrm>
            <a:off x="2667000" y="4038600"/>
            <a:ext cx="304800" cy="2590800"/>
          </a:xfrm>
          <a:prstGeom prst="lef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752600" y="5181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6"/>
                </a:solidFill>
                <a:latin typeface="Arial Rounded MT Bold" pitchFamily="34" charset="0"/>
              </a:rPr>
              <a:t>29.5ºC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6477000" y="1295400"/>
            <a:ext cx="9525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27.8ºC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4800600" y="1295400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4038600" y="1371600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27.8°C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355850" y="1351128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35.0°C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41" name="AutoShape 41"/>
          <p:cNvSpPr>
            <a:spLocks noChangeAspect="1" noChangeArrowheads="1"/>
          </p:cNvSpPr>
          <p:nvPr/>
        </p:nvSpPr>
        <p:spPr bwMode="auto">
          <a:xfrm>
            <a:off x="5562600" y="1020762"/>
            <a:ext cx="292100" cy="350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42"/>
          <p:cNvSpPr>
            <a:spLocks noChangeAspect="1" noChangeArrowheads="1"/>
          </p:cNvSpPr>
          <p:nvPr/>
        </p:nvSpPr>
        <p:spPr bwMode="auto">
          <a:xfrm>
            <a:off x="3124200" y="1066800"/>
            <a:ext cx="292100" cy="350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02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" y="228600"/>
            <a:ext cx="6937375" cy="609601"/>
          </a:xfrm>
        </p:spPr>
        <p:txBody>
          <a:bodyPr/>
          <a:lstStyle/>
          <a:p>
            <a:r>
              <a:rPr lang="pt-BR" altLang="pt-BR" sz="3100" b="0" dirty="0" smtClean="0"/>
              <a:t>Chillers Série (</a:t>
            </a:r>
            <a:r>
              <a:rPr lang="pt-BR" altLang="pt-BR" sz="3100" b="0" dirty="0" err="1" smtClean="0"/>
              <a:t>Evap</a:t>
            </a:r>
            <a:r>
              <a:rPr lang="pt-BR" altLang="pt-BR" sz="3100" b="0" dirty="0" smtClean="0"/>
              <a:t>) / Paralelo (</a:t>
            </a:r>
            <a:r>
              <a:rPr lang="pt-BR" altLang="pt-BR" sz="3100" b="0" dirty="0" err="1" smtClean="0"/>
              <a:t>Cond</a:t>
            </a:r>
            <a:r>
              <a:rPr lang="pt-BR" altLang="pt-BR" sz="3100" b="0" dirty="0" smtClean="0"/>
              <a:t>)</a:t>
            </a:r>
            <a:endParaRPr lang="en-US" altLang="pt-BR" sz="3100" b="0" dirty="0" smtClean="0">
              <a:effectLst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62000" y="2768600"/>
            <a:ext cx="7543800" cy="152400"/>
          </a:xfrm>
          <a:custGeom>
            <a:avLst/>
            <a:gdLst>
              <a:gd name="T0" fmla="*/ 0 w 3169"/>
              <a:gd name="T1" fmla="*/ 48 h 49"/>
              <a:gd name="T2" fmla="*/ 3168 w 3169"/>
              <a:gd name="T3" fmla="*/ 48 h 49"/>
              <a:gd name="T4" fmla="*/ 3168 w 3169"/>
              <a:gd name="T5" fmla="*/ 0 h 49"/>
              <a:gd name="T6" fmla="*/ 0 w 3169"/>
              <a:gd name="T7" fmla="*/ 0 h 49"/>
              <a:gd name="T8" fmla="*/ 0 w 3169"/>
              <a:gd name="T9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9" h="49">
                <a:moveTo>
                  <a:pt x="0" y="48"/>
                </a:moveTo>
                <a:lnTo>
                  <a:pt x="3168" y="48"/>
                </a:lnTo>
                <a:lnTo>
                  <a:pt x="3168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7" descr="pump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40000"/>
            <a:ext cx="9144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133600" y="49022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219450" y="3544888"/>
            <a:ext cx="361950" cy="2133600"/>
          </a:xfrm>
          <a:prstGeom prst="upDownArrow">
            <a:avLst>
              <a:gd name="adj1" fmla="val 55556"/>
              <a:gd name="adj2" fmla="val 948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096000" y="3622675"/>
            <a:ext cx="381000" cy="2514600"/>
          </a:xfrm>
          <a:prstGeom prst="upDownArrow">
            <a:avLst>
              <a:gd name="adj1" fmla="val 55556"/>
              <a:gd name="adj2" fmla="val 10621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971800" y="3530600"/>
            <a:ext cx="3505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019800" y="6197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495800" y="3530600"/>
            <a:ext cx="762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19600" y="331787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00B050"/>
                </a:solidFill>
                <a:latin typeface="Arial Rounded MT Bold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124200" y="5740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334000" y="6045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Arial Rounded MT Bold" pitchFamily="34" charset="0"/>
              </a:rPr>
              <a:t>5.5ºC</a:t>
            </a:r>
            <a:endParaRPr lang="en-US" altLang="en-US" sz="1400" b="1" dirty="0">
              <a:latin typeface="Arial Rounded MT Bold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733799" y="5588000"/>
            <a:ext cx="91131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Arial Rounded MT Bold" pitchFamily="34" charset="0"/>
              </a:rPr>
              <a:t>10.0ºC</a:t>
            </a:r>
            <a:endParaRPr lang="en-US" altLang="en-US" sz="1400" b="1" dirty="0">
              <a:latin typeface="Arial Rounded MT Bold" pitchFamily="34" charset="0"/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2667000" y="3544888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600200" y="4459288"/>
            <a:ext cx="990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6"/>
                </a:solidFill>
                <a:latin typeface="Arial Rounded MT Bold" pitchFamily="34" charset="0"/>
              </a:rPr>
              <a:t>25.0ºC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20" name="AutoShape 20"/>
          <p:cNvSpPr>
            <a:spLocks/>
          </p:cNvSpPr>
          <p:nvPr/>
        </p:nvSpPr>
        <p:spPr bwMode="auto">
          <a:xfrm>
            <a:off x="4953000" y="3530600"/>
            <a:ext cx="304800" cy="2590800"/>
          </a:xfrm>
          <a:prstGeom prst="lef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4038600" y="46736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6"/>
                </a:solidFill>
                <a:latin typeface="Arial Rounded MT Bold" pitchFamily="34" charset="0"/>
              </a:rPr>
              <a:t>29.5ºC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22" name="AutoShape 22"/>
          <p:cNvSpPr>
            <a:spLocks noChangeAspect="1" noChangeArrowheads="1"/>
          </p:cNvSpPr>
          <p:nvPr/>
        </p:nvSpPr>
        <p:spPr bwMode="auto">
          <a:xfrm rot="-16200000">
            <a:off x="8335169" y="2663031"/>
            <a:ext cx="292100" cy="350838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3200400" y="1625600"/>
            <a:ext cx="15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24" name="AutoShape 24"/>
          <p:cNvSpPr>
            <a:spLocks noChangeAspect="1" noChangeArrowheads="1"/>
          </p:cNvSpPr>
          <p:nvPr/>
        </p:nvSpPr>
        <p:spPr bwMode="auto">
          <a:xfrm>
            <a:off x="5562600" y="1244600"/>
            <a:ext cx="292100" cy="350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86200" y="1549400"/>
            <a:ext cx="152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6477000" y="1625600"/>
            <a:ext cx="96043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27.8ºC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5638800" y="1549400"/>
            <a:ext cx="152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6324600" y="1549400"/>
            <a:ext cx="152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spect="1" noChangeArrowheads="1"/>
          </p:cNvSpPr>
          <p:nvPr/>
        </p:nvSpPr>
        <p:spPr bwMode="auto">
          <a:xfrm>
            <a:off x="3124200" y="1320800"/>
            <a:ext cx="292100" cy="350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30" descr="CTV St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3288"/>
            <a:ext cx="152400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1" descr="CTV St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35200"/>
            <a:ext cx="15240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85800" y="2921000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15.0ºC</a:t>
            </a:r>
            <a:endParaRPr lang="en-US" altLang="en-US" sz="1400" b="1" dirty="0">
              <a:latin typeface="Verdana" pitchFamily="34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781800" y="2921000"/>
            <a:ext cx="74058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5.5ºC</a:t>
            </a:r>
            <a:endParaRPr lang="en-US" altLang="en-US" sz="1800" b="1" dirty="0">
              <a:latin typeface="Arial Rounded MT Bold" pitchFamily="34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4419600" y="29210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Verdana" pitchFamily="34" charset="0"/>
              </a:rPr>
              <a:t>10ºC</a:t>
            </a:r>
            <a:endParaRPr lang="en-US" altLang="en-US" sz="1800" b="1" dirty="0">
              <a:latin typeface="Arial Rounded MT Bold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164492" y="1290226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645111" y="1290226"/>
            <a:ext cx="9906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723900" y="619893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 dirty="0" err="1" smtClean="0">
                <a:solidFill>
                  <a:schemeClr val="accent6"/>
                </a:solidFill>
                <a:latin typeface="Arial" charset="0"/>
              </a:rPr>
              <a:t>Redução</a:t>
            </a:r>
            <a:r>
              <a:rPr lang="en-US" altLang="en-US" sz="3200" b="1" dirty="0" smtClean="0">
                <a:solidFill>
                  <a:schemeClr val="accent6"/>
                </a:solidFill>
                <a:latin typeface="Arial" charset="0"/>
              </a:rPr>
              <a:t> total de 8.2%</a:t>
            </a:r>
            <a:endParaRPr lang="en-US" altLang="en-US" sz="32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6543268" y="5118744"/>
            <a:ext cx="2456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6"/>
                </a:solidFill>
                <a:latin typeface="Arial Rounded MT Bold" pitchFamily="34" charset="0"/>
              </a:rPr>
              <a:t>Lift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 Rounded MT Bold" pitchFamily="34" charset="0"/>
              </a:rPr>
              <a:t>Médio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 Rounded MT Bold" pitchFamily="34" charset="0"/>
              </a:rPr>
              <a:t> = 27.3ºC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41" name="Rectangle 26"/>
          <p:cNvSpPr>
            <a:spLocks noChangeArrowheads="1"/>
          </p:cNvSpPr>
          <p:nvPr/>
        </p:nvSpPr>
        <p:spPr bwMode="auto">
          <a:xfrm>
            <a:off x="4057135" y="1701800"/>
            <a:ext cx="96043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27.8ºC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6518554" y="4121573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accent6"/>
                </a:solidFill>
                <a:latin typeface="Arial" charset="0"/>
              </a:rPr>
              <a:t>“Lift” do 2º </a:t>
            </a:r>
            <a:r>
              <a:rPr lang="en-US" altLang="en-US" sz="2000" b="1" dirty="0" err="1" smtClean="0">
                <a:solidFill>
                  <a:schemeClr val="accent6"/>
                </a:solidFill>
                <a:latin typeface="Arial" charset="0"/>
              </a:rPr>
              <a:t>Estágio</a:t>
            </a:r>
            <a:r>
              <a:rPr lang="en-US" altLang="en-US" sz="2000" b="1" dirty="0" smtClean="0">
                <a:solidFill>
                  <a:schemeClr val="accent6"/>
                </a:solidFill>
                <a:latin typeface="Arial" charset="0"/>
              </a:rPr>
              <a:t> é </a:t>
            </a:r>
            <a:r>
              <a:rPr lang="en-US" altLang="en-US" sz="2000" b="1" dirty="0" err="1" smtClean="0">
                <a:solidFill>
                  <a:schemeClr val="accent6"/>
                </a:solidFill>
                <a:latin typeface="Arial" charset="0"/>
              </a:rPr>
              <a:t>Maior</a:t>
            </a:r>
            <a:endParaRPr lang="en-US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71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2" y="228600"/>
            <a:ext cx="6937375" cy="609601"/>
          </a:xfrm>
        </p:spPr>
        <p:txBody>
          <a:bodyPr/>
          <a:lstStyle/>
          <a:p>
            <a:r>
              <a:rPr lang="pt-BR" altLang="pt-BR" sz="3100" b="0" dirty="0" smtClean="0"/>
              <a:t>Chillers Série (</a:t>
            </a:r>
            <a:r>
              <a:rPr lang="pt-BR" altLang="pt-BR" sz="3100" b="0" dirty="0" err="1" smtClean="0"/>
              <a:t>Evap</a:t>
            </a:r>
            <a:r>
              <a:rPr lang="pt-BR" altLang="pt-BR" sz="3100" b="0" dirty="0" smtClean="0"/>
              <a:t>) / Paralelo (</a:t>
            </a:r>
            <a:r>
              <a:rPr lang="pt-BR" altLang="pt-BR" sz="3100" b="0" dirty="0" err="1" smtClean="0"/>
              <a:t>Cond</a:t>
            </a:r>
            <a:r>
              <a:rPr lang="pt-BR" altLang="pt-BR" sz="3100" b="0" dirty="0" smtClean="0"/>
              <a:t>)</a:t>
            </a:r>
            <a:endParaRPr lang="en-US" altLang="pt-BR" sz="3100" b="0" dirty="0" smtClean="0">
              <a:effectLst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369292" y="1774648"/>
            <a:ext cx="5851867" cy="4344356"/>
            <a:chOff x="1304261" y="1827844"/>
            <a:chExt cx="4559523" cy="3257733"/>
          </a:xfrm>
        </p:grpSpPr>
        <p:pic>
          <p:nvPicPr>
            <p:cNvPr id="38" name="Picture 3" descr="SLIDE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2452" y="1827844"/>
              <a:ext cx="3831373" cy="2815981"/>
            </a:xfrm>
            <a:prstGeom prst="rect">
              <a:avLst/>
            </a:prstGeom>
            <a:noFill/>
          </p:spPr>
        </p:pic>
        <p:pic>
          <p:nvPicPr>
            <p:cNvPr id="39" name="Picture 4" descr="Numbers"/>
            <p:cNvPicPr>
              <a:picLocks noChangeAspect="1" noChangeArrowheads="1"/>
            </p:cNvPicPr>
            <p:nvPr/>
          </p:nvPicPr>
          <p:blipFill>
            <a:blip r:embed="rId4" cstate="print"/>
            <a:srcRect l="20839" r="62930" b="57813"/>
            <a:stretch>
              <a:fillRect/>
            </a:stretch>
          </p:blipFill>
          <p:spPr bwMode="auto">
            <a:xfrm>
              <a:off x="5445518" y="2409951"/>
              <a:ext cx="184573" cy="205363"/>
            </a:xfrm>
            <a:prstGeom prst="rect">
              <a:avLst/>
            </a:prstGeom>
            <a:noFill/>
          </p:spPr>
        </p:pic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1911843" y="1832277"/>
              <a:ext cx="873744" cy="48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SAT. LIQUID</a:t>
              </a: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5010879" y="4085357"/>
              <a:ext cx="852905" cy="48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SAT. VAPOR</a:t>
              </a:r>
            </a:p>
          </p:txBody>
        </p:sp>
        <p:pic>
          <p:nvPicPr>
            <p:cNvPr id="45" name="Picture 7" descr="Numbers"/>
            <p:cNvPicPr>
              <a:picLocks noChangeAspect="1" noChangeArrowheads="1"/>
            </p:cNvPicPr>
            <p:nvPr/>
          </p:nvPicPr>
          <p:blipFill>
            <a:blip r:embed="rId4" cstate="print"/>
            <a:srcRect l="41884" r="40854" b="57292"/>
            <a:stretch>
              <a:fillRect/>
            </a:stretch>
          </p:blipFill>
          <p:spPr bwMode="auto">
            <a:xfrm>
              <a:off x="2550406" y="2390745"/>
              <a:ext cx="196481" cy="208317"/>
            </a:xfrm>
            <a:prstGeom prst="rect">
              <a:avLst/>
            </a:prstGeom>
            <a:noFill/>
          </p:spPr>
        </p:pic>
        <p:pic>
          <p:nvPicPr>
            <p:cNvPr id="46" name="Picture 8" descr="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245" y="3881472"/>
              <a:ext cx="163734" cy="187634"/>
            </a:xfrm>
            <a:prstGeom prst="rect">
              <a:avLst/>
            </a:prstGeom>
            <a:noFill/>
          </p:spPr>
        </p:pic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2645669" y="3877040"/>
              <a:ext cx="1637339" cy="47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Refrigerant Effect</a:t>
              </a:r>
            </a:p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(Capacity)</a:t>
              </a: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 rot="18480000">
              <a:off x="4426671" y="3086048"/>
              <a:ext cx="1597102" cy="35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Compression</a:t>
              </a: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3376517" y="2265163"/>
              <a:ext cx="1737068" cy="34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Heat Rejection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249996" y="4736904"/>
              <a:ext cx="1117855" cy="34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Enthalpy</a:t>
              </a: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1326592" y="2182474"/>
              <a:ext cx="166750" cy="40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8242" tIns="44122" rIns="88242" bIns="44122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endParaRPr lang="en-US" sz="23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AutoShape 16"/>
            <p:cNvSpPr>
              <a:spLocks noChangeArrowheads="1"/>
            </p:cNvSpPr>
            <p:nvPr/>
          </p:nvSpPr>
          <p:spPr bwMode="auto">
            <a:xfrm>
              <a:off x="2801960" y="2618269"/>
              <a:ext cx="142895" cy="926348"/>
            </a:xfrm>
            <a:prstGeom prst="upDownArrow">
              <a:avLst>
                <a:gd name="adj1" fmla="val 50000"/>
                <a:gd name="adj2" fmla="val 130625"/>
              </a:avLst>
            </a:prstGeom>
            <a:solidFill>
              <a:srgbClr val="00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82314" tIns="41157" rIns="82314" bIns="4115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2909132" y="3206287"/>
              <a:ext cx="1603104" cy="3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600" b="1">
                  <a:solidFill>
                    <a:srgbClr val="0000FF"/>
                  </a:solidFill>
                  <a:latin typeface="Calibri"/>
                </a:rPr>
                <a:t>Reduced Lift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 rot="16200000">
              <a:off x="1043791" y="3092697"/>
              <a:ext cx="1122847" cy="35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Pressure</a:t>
              </a: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2730514" y="3544617"/>
              <a:ext cx="1677528" cy="1182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92370" tIns="45403" rIns="92370" bIns="45403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1304261" y="4082448"/>
              <a:ext cx="166711" cy="40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8242" tIns="44122" rIns="88242" bIns="44122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endParaRPr lang="en-US" sz="23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6" name="Picture 33" descr="Numbers"/>
            <p:cNvPicPr>
              <a:picLocks noChangeAspect="1" noChangeArrowheads="1"/>
            </p:cNvPicPr>
            <p:nvPr/>
          </p:nvPicPr>
          <p:blipFill>
            <a:blip r:embed="rId4" cstate="print"/>
            <a:srcRect r="83769" b="58333"/>
            <a:stretch>
              <a:fillRect/>
            </a:stretch>
          </p:blipFill>
          <p:spPr bwMode="auto">
            <a:xfrm>
              <a:off x="4223469" y="3882949"/>
              <a:ext cx="184573" cy="203885"/>
            </a:xfrm>
            <a:prstGeom prst="rect">
              <a:avLst/>
            </a:prstGeom>
            <a:noFill/>
          </p:spPr>
        </p:pic>
        <p:cxnSp>
          <p:nvCxnSpPr>
            <p:cNvPr id="3" name="Straight Connector 2"/>
            <p:cNvCxnSpPr>
              <a:stCxn id="57" idx="1"/>
            </p:cNvCxnSpPr>
            <p:nvPr/>
          </p:nvCxnSpPr>
          <p:spPr bwMode="auto">
            <a:xfrm flipV="1">
              <a:off x="4408042" y="2618269"/>
              <a:ext cx="544958" cy="926348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AutoShape 16"/>
            <p:cNvSpPr>
              <a:spLocks noChangeArrowheads="1"/>
            </p:cNvSpPr>
            <p:nvPr/>
          </p:nvSpPr>
          <p:spPr bwMode="auto">
            <a:xfrm>
              <a:off x="2240591" y="2591676"/>
              <a:ext cx="136569" cy="1249112"/>
            </a:xfrm>
            <a:prstGeom prst="upDownArrow">
              <a:avLst>
                <a:gd name="adj1" fmla="val 50000"/>
                <a:gd name="adj2" fmla="val 1306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lIns="82314" tIns="41157" rIns="82314" bIns="4115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676996" y="1829767"/>
            <a:ext cx="1662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33CC"/>
                </a:solidFill>
                <a:latin typeface="Arial Rounded MT Bold" pitchFamily="34" charset="0"/>
              </a:rPr>
              <a:t>Chiller  Upstream</a:t>
            </a:r>
            <a:endParaRPr lang="en-US" altLang="en-US" sz="1400" b="1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72" name="Text Box 42"/>
          <p:cNvSpPr txBox="1">
            <a:spLocks noChangeArrowheads="1"/>
          </p:cNvSpPr>
          <p:nvPr/>
        </p:nvSpPr>
        <p:spPr bwMode="auto">
          <a:xfrm>
            <a:off x="542127" y="4912249"/>
            <a:ext cx="1620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6"/>
                </a:solidFill>
                <a:latin typeface="Arial Rounded MT Bold" pitchFamily="34" charset="0"/>
              </a:rPr>
              <a:t>Chiller Downstream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1508038" y="4022680"/>
            <a:ext cx="2150615" cy="121273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828800" y="2422855"/>
            <a:ext cx="2554394" cy="119001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026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31" y="304800"/>
            <a:ext cx="6521450" cy="561975"/>
          </a:xfrm>
        </p:spPr>
        <p:txBody>
          <a:bodyPr/>
          <a:lstStyle/>
          <a:p>
            <a:r>
              <a:rPr lang="pt-BR" sz="3100" b="0" dirty="0" smtClean="0"/>
              <a:t>Chillers Série – Série – </a:t>
            </a:r>
            <a:r>
              <a:rPr lang="pt-BR" sz="3100" b="0" dirty="0" err="1" smtClean="0"/>
              <a:t>Contrafluxo</a:t>
            </a:r>
            <a:r>
              <a:rPr lang="pt-BR" sz="3100" b="0" dirty="0" smtClean="0"/>
              <a:t> </a:t>
            </a:r>
            <a:endParaRPr lang="en-US" sz="3100" b="0" dirty="0"/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auto">
          <a:xfrm>
            <a:off x="5592762" y="1858962"/>
            <a:ext cx="1524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868362" y="2620962"/>
            <a:ext cx="7543800" cy="152400"/>
          </a:xfrm>
          <a:custGeom>
            <a:avLst/>
            <a:gdLst>
              <a:gd name="T0" fmla="*/ 0 w 3169"/>
              <a:gd name="T1" fmla="*/ 48 h 49"/>
              <a:gd name="T2" fmla="*/ 3168 w 3169"/>
              <a:gd name="T3" fmla="*/ 48 h 49"/>
              <a:gd name="T4" fmla="*/ 3168 w 3169"/>
              <a:gd name="T5" fmla="*/ 0 h 49"/>
              <a:gd name="T6" fmla="*/ 0 w 3169"/>
              <a:gd name="T7" fmla="*/ 0 h 49"/>
              <a:gd name="T8" fmla="*/ 0 w 3169"/>
              <a:gd name="T9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9" h="49">
                <a:moveTo>
                  <a:pt x="0" y="48"/>
                </a:moveTo>
                <a:lnTo>
                  <a:pt x="3168" y="48"/>
                </a:lnTo>
                <a:lnTo>
                  <a:pt x="3168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6" descr="pump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2" y="2392362"/>
            <a:ext cx="914400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1"/>
          <p:cNvSpPr>
            <a:spLocks noChangeAspect="1" noChangeArrowheads="1"/>
          </p:cNvSpPr>
          <p:nvPr/>
        </p:nvSpPr>
        <p:spPr bwMode="auto">
          <a:xfrm rot="-16200000">
            <a:off x="8441531" y="2515393"/>
            <a:ext cx="292100" cy="350838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306762" y="1477962"/>
            <a:ext cx="152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992562" y="1858962"/>
            <a:ext cx="1524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6583362" y="1477962"/>
            <a:ext cx="96043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27.8ºC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6430962" y="1401762"/>
            <a:ext cx="1524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28"/>
          <p:cNvSpPr>
            <a:spLocks noChangeAspect="1" noChangeArrowheads="1"/>
          </p:cNvSpPr>
          <p:nvPr/>
        </p:nvSpPr>
        <p:spPr bwMode="auto">
          <a:xfrm>
            <a:off x="3230562" y="1173162"/>
            <a:ext cx="292100" cy="3508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 algn="ctr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9" descr="CTV S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2025650"/>
            <a:ext cx="152400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0" descr="CTV St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2" y="2087562"/>
            <a:ext cx="15240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1"/>
          <p:cNvSpPr>
            <a:spLocks noChangeArrowheads="1"/>
          </p:cNvSpPr>
          <p:nvPr/>
        </p:nvSpPr>
        <p:spPr bwMode="auto">
          <a:xfrm>
            <a:off x="762000" y="2773362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15.0ºC</a:t>
            </a:r>
            <a:endParaRPr lang="en-US" altLang="en-US" sz="1400" b="1" dirty="0">
              <a:latin typeface="Verdana" pitchFamily="34" charset="0"/>
            </a:endParaRP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888162" y="2773362"/>
            <a:ext cx="74058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latin typeface="Verdana" pitchFamily="34" charset="0"/>
              </a:rPr>
              <a:t>5.5ºC</a:t>
            </a:r>
            <a:endParaRPr lang="en-US" altLang="en-US" sz="1800" b="1" dirty="0">
              <a:latin typeface="Arial Rounded MT Bold" pitchFamily="34" charset="0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4525962" y="2773362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Verdana" pitchFamily="34" charset="0"/>
              </a:rPr>
              <a:t>10.0ºC</a:t>
            </a:r>
            <a:endParaRPr lang="en-US" altLang="en-US" sz="1800" b="1" dirty="0">
              <a:latin typeface="Arial Rounded MT Bold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2392362" y="1477962"/>
            <a:ext cx="9144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4449762" y="1519151"/>
            <a:ext cx="99060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altLang="en-US" sz="1400" b="1" dirty="0" smtClean="0">
                <a:solidFill>
                  <a:srgbClr val="00B050"/>
                </a:solidFill>
                <a:latin typeface="Verdana" pitchFamily="34" charset="0"/>
              </a:rPr>
              <a:t>31.0ºC</a:t>
            </a:r>
            <a:endParaRPr lang="en-US" altLang="en-US" sz="1400" b="1" dirty="0">
              <a:solidFill>
                <a:srgbClr val="00B050"/>
              </a:solidFill>
              <a:latin typeface="Verdana" pitchFamily="34" charset="0"/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 rot="-5400000">
            <a:off x="4792662" y="1058862"/>
            <a:ext cx="1524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444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>
            <a:off x="2239962" y="4754562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42"/>
          <p:cNvSpPr>
            <a:spLocks noChangeArrowheads="1"/>
          </p:cNvSpPr>
          <p:nvPr/>
        </p:nvSpPr>
        <p:spPr bwMode="auto">
          <a:xfrm>
            <a:off x="3325812" y="3459162"/>
            <a:ext cx="361950" cy="2071688"/>
          </a:xfrm>
          <a:prstGeom prst="upDownArrow">
            <a:avLst>
              <a:gd name="adj1" fmla="val 55556"/>
              <a:gd name="adj2" fmla="val 921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43"/>
          <p:cNvSpPr>
            <a:spLocks noChangeArrowheads="1"/>
          </p:cNvSpPr>
          <p:nvPr/>
        </p:nvSpPr>
        <p:spPr bwMode="auto">
          <a:xfrm>
            <a:off x="6188075" y="3916362"/>
            <a:ext cx="381000" cy="2071688"/>
          </a:xfrm>
          <a:prstGeom prst="upDownArrow">
            <a:avLst>
              <a:gd name="adj1" fmla="val 55556"/>
              <a:gd name="adj2" fmla="val 8750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44"/>
          <p:cNvSpPr>
            <a:spLocks noChangeShapeType="1"/>
          </p:cNvSpPr>
          <p:nvPr/>
        </p:nvSpPr>
        <p:spPr bwMode="auto">
          <a:xfrm>
            <a:off x="3078162" y="3382962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45"/>
          <p:cNvSpPr>
            <a:spLocks noChangeShapeType="1"/>
          </p:cNvSpPr>
          <p:nvPr/>
        </p:nvSpPr>
        <p:spPr bwMode="auto">
          <a:xfrm>
            <a:off x="6126162" y="6049962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4411662" y="324485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00B050"/>
                </a:solidFill>
                <a:latin typeface="Arial Rounded MT Bold" pitchFamily="34" charset="0"/>
              </a:rPr>
              <a:t>35.0ºC</a:t>
            </a:r>
            <a:endParaRPr lang="en-US" altLang="en-US" sz="1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3230562" y="5592762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5440361" y="5897562"/>
            <a:ext cx="938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Arial Rounded MT Bold" pitchFamily="34" charset="0"/>
              </a:rPr>
              <a:t>5.5ºC</a:t>
            </a:r>
            <a:endParaRPr lang="en-US" altLang="en-US" sz="1400" b="1" dirty="0">
              <a:latin typeface="Arial Rounded MT Bold" pitchFamily="34" charset="0"/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3840162" y="5440362"/>
            <a:ext cx="1028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400" b="1" dirty="0" smtClean="0">
                <a:latin typeface="Arial Rounded MT Bold" pitchFamily="34" charset="0"/>
              </a:rPr>
              <a:t>10.0ºC</a:t>
            </a:r>
            <a:endParaRPr lang="en-US" altLang="en-US" sz="1400" b="1" dirty="0">
              <a:latin typeface="Arial Rounded MT Bold" pitchFamily="34" charset="0"/>
            </a:endParaRPr>
          </a:p>
        </p:txBody>
      </p:sp>
      <p:sp>
        <p:nvSpPr>
          <p:cNvPr id="33" name="AutoShape 50"/>
          <p:cNvSpPr>
            <a:spLocks/>
          </p:cNvSpPr>
          <p:nvPr/>
        </p:nvSpPr>
        <p:spPr bwMode="auto">
          <a:xfrm>
            <a:off x="2773362" y="3397250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1935162" y="431165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6"/>
                </a:solidFill>
                <a:latin typeface="Arial Rounded MT Bold" pitchFamily="34" charset="0"/>
              </a:rPr>
              <a:t>25.0ºC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4183062" y="4743535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chemeClr val="accent6"/>
                </a:solidFill>
                <a:latin typeface="Arial Rounded MT Bold" pitchFamily="34" charset="0"/>
              </a:rPr>
              <a:t>25.5ºC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36" name="AutoShape 53"/>
          <p:cNvSpPr>
            <a:spLocks/>
          </p:cNvSpPr>
          <p:nvPr/>
        </p:nvSpPr>
        <p:spPr bwMode="auto">
          <a:xfrm>
            <a:off x="5059362" y="3840162"/>
            <a:ext cx="304800" cy="21336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54"/>
          <p:cNvSpPr>
            <a:spLocks noChangeShapeType="1"/>
          </p:cNvSpPr>
          <p:nvPr/>
        </p:nvSpPr>
        <p:spPr bwMode="auto">
          <a:xfrm>
            <a:off x="5364162" y="3840162"/>
            <a:ext cx="1371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5"/>
          <p:cNvSpPr txBox="1">
            <a:spLocks noChangeArrowheads="1"/>
          </p:cNvSpPr>
          <p:nvPr/>
        </p:nvSpPr>
        <p:spPr bwMode="auto">
          <a:xfrm>
            <a:off x="6659562" y="3687762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 dirty="0" smtClean="0">
                <a:solidFill>
                  <a:srgbClr val="00B050"/>
                </a:solidFill>
                <a:latin typeface="Arial Rounded MT Bold" pitchFamily="34" charset="0"/>
              </a:rPr>
              <a:t>31.0ºC</a:t>
            </a:r>
            <a:endParaRPr lang="en-US" altLang="en-US" sz="1400" b="1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723900" y="6198930"/>
            <a:ext cx="510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200" b="1" dirty="0" err="1" smtClean="0">
                <a:solidFill>
                  <a:schemeClr val="accent6"/>
                </a:solidFill>
                <a:latin typeface="Arial" charset="0"/>
              </a:rPr>
              <a:t>Redução</a:t>
            </a:r>
            <a:r>
              <a:rPr lang="en-US" altLang="en-US" sz="3200" b="1" dirty="0" smtClean="0">
                <a:solidFill>
                  <a:schemeClr val="accent6"/>
                </a:solidFill>
                <a:latin typeface="Arial" charset="0"/>
              </a:rPr>
              <a:t> total de 17%</a:t>
            </a:r>
            <a:endParaRPr lang="en-US" altLang="en-US" sz="3200" b="1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6543268" y="5118744"/>
            <a:ext cx="2456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6"/>
                </a:solidFill>
                <a:latin typeface="Arial Rounded MT Bold" pitchFamily="34" charset="0"/>
              </a:rPr>
              <a:t>Lift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 Rounded MT Bold" pitchFamily="34" charset="0"/>
              </a:rPr>
              <a:t>Médio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 Rounded MT Bold" pitchFamily="34" charset="0"/>
              </a:rPr>
              <a:t> = 25.2ºC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6583362" y="4416395"/>
            <a:ext cx="2560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 smtClean="0">
                <a:solidFill>
                  <a:schemeClr val="accent6"/>
                </a:solidFill>
                <a:latin typeface="Arial" charset="0"/>
              </a:rPr>
              <a:t>~ </a:t>
            </a:r>
            <a:r>
              <a:rPr lang="en-US" altLang="en-US" sz="2000" b="1" dirty="0" err="1" smtClean="0">
                <a:solidFill>
                  <a:schemeClr val="accent6"/>
                </a:solidFill>
                <a:latin typeface="Arial" charset="0"/>
              </a:rPr>
              <a:t>Mesmo</a:t>
            </a:r>
            <a:r>
              <a:rPr lang="en-US" altLang="en-US" sz="2000" b="1" dirty="0" smtClean="0">
                <a:solidFill>
                  <a:schemeClr val="accent6"/>
                </a:solidFill>
                <a:latin typeface="Arial" charset="0"/>
              </a:rPr>
              <a:t> “Lift”</a:t>
            </a:r>
            <a:endParaRPr lang="en-US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940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29" y="304800"/>
            <a:ext cx="6937375" cy="609601"/>
          </a:xfrm>
        </p:spPr>
        <p:txBody>
          <a:bodyPr/>
          <a:lstStyle/>
          <a:p>
            <a:r>
              <a:rPr lang="pt-BR" sz="3100" b="0" dirty="0"/>
              <a:t>Chillers Série – Série – </a:t>
            </a:r>
            <a:r>
              <a:rPr lang="pt-BR" sz="3100" b="0" dirty="0" err="1"/>
              <a:t>Contrafluxo</a:t>
            </a:r>
            <a:r>
              <a:rPr lang="pt-BR" sz="3100" b="0" dirty="0"/>
              <a:t> </a:t>
            </a:r>
            <a:endParaRPr lang="en-US" altLang="pt-BR" sz="3100" b="0" dirty="0" smtClean="0">
              <a:effectLst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369292" y="1774648"/>
            <a:ext cx="5851867" cy="4344356"/>
            <a:chOff x="1304261" y="1827844"/>
            <a:chExt cx="4559523" cy="3257733"/>
          </a:xfrm>
        </p:grpSpPr>
        <p:pic>
          <p:nvPicPr>
            <p:cNvPr id="38" name="Picture 3" descr="SLIDE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2452" y="1827844"/>
              <a:ext cx="3831373" cy="2815981"/>
            </a:xfrm>
            <a:prstGeom prst="rect">
              <a:avLst/>
            </a:prstGeom>
            <a:noFill/>
          </p:spPr>
        </p:pic>
        <p:pic>
          <p:nvPicPr>
            <p:cNvPr id="39" name="Picture 4" descr="Numbers"/>
            <p:cNvPicPr>
              <a:picLocks noChangeAspect="1" noChangeArrowheads="1"/>
            </p:cNvPicPr>
            <p:nvPr/>
          </p:nvPicPr>
          <p:blipFill>
            <a:blip r:embed="rId4" cstate="print"/>
            <a:srcRect l="20839" r="62930" b="57813"/>
            <a:stretch>
              <a:fillRect/>
            </a:stretch>
          </p:blipFill>
          <p:spPr bwMode="auto">
            <a:xfrm>
              <a:off x="5445518" y="2409951"/>
              <a:ext cx="184573" cy="205363"/>
            </a:xfrm>
            <a:prstGeom prst="rect">
              <a:avLst/>
            </a:prstGeom>
            <a:noFill/>
          </p:spPr>
        </p:pic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1911843" y="1832277"/>
              <a:ext cx="873744" cy="48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SAT. LIQUID</a:t>
              </a: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5010879" y="4085357"/>
              <a:ext cx="852905" cy="48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SAT. VAPOR</a:t>
              </a:r>
            </a:p>
          </p:txBody>
        </p:sp>
        <p:pic>
          <p:nvPicPr>
            <p:cNvPr id="45" name="Picture 7" descr="Numbers"/>
            <p:cNvPicPr>
              <a:picLocks noChangeAspect="1" noChangeArrowheads="1"/>
            </p:cNvPicPr>
            <p:nvPr/>
          </p:nvPicPr>
          <p:blipFill>
            <a:blip r:embed="rId4" cstate="print"/>
            <a:srcRect l="41884" r="40854" b="57292"/>
            <a:stretch>
              <a:fillRect/>
            </a:stretch>
          </p:blipFill>
          <p:spPr bwMode="auto">
            <a:xfrm>
              <a:off x="2550406" y="2390745"/>
              <a:ext cx="196481" cy="208317"/>
            </a:xfrm>
            <a:prstGeom prst="rect">
              <a:avLst/>
            </a:prstGeom>
            <a:noFill/>
          </p:spPr>
        </p:pic>
        <p:pic>
          <p:nvPicPr>
            <p:cNvPr id="46" name="Picture 8" descr="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245" y="3881472"/>
              <a:ext cx="163734" cy="187634"/>
            </a:xfrm>
            <a:prstGeom prst="rect">
              <a:avLst/>
            </a:prstGeom>
            <a:noFill/>
          </p:spPr>
        </p:pic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2645669" y="3877040"/>
              <a:ext cx="1637339" cy="47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Refrigerant Effect</a:t>
              </a:r>
            </a:p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(Capacity)</a:t>
              </a: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 rot="18480000">
              <a:off x="4426671" y="3086048"/>
              <a:ext cx="1597102" cy="35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Compression</a:t>
              </a: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3376517" y="2265163"/>
              <a:ext cx="1737068" cy="34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Heat Rejection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249996" y="4736904"/>
              <a:ext cx="1117855" cy="34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Enthalpy</a:t>
              </a: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1326592" y="2182474"/>
              <a:ext cx="166750" cy="40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8242" tIns="44122" rIns="88242" bIns="44122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endParaRPr lang="en-US" sz="23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AutoShape 16"/>
            <p:cNvSpPr>
              <a:spLocks noChangeArrowheads="1"/>
            </p:cNvSpPr>
            <p:nvPr/>
          </p:nvSpPr>
          <p:spPr bwMode="auto">
            <a:xfrm>
              <a:off x="2801960" y="2618269"/>
              <a:ext cx="142895" cy="926348"/>
            </a:xfrm>
            <a:prstGeom prst="upDownArrow">
              <a:avLst>
                <a:gd name="adj1" fmla="val 50000"/>
                <a:gd name="adj2" fmla="val 130625"/>
              </a:avLst>
            </a:prstGeom>
            <a:solidFill>
              <a:srgbClr val="00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82314" tIns="41157" rIns="82314" bIns="4115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2929329" y="2687160"/>
              <a:ext cx="1603104" cy="30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600" b="1" dirty="0">
                  <a:solidFill>
                    <a:srgbClr val="0000FF"/>
                  </a:solidFill>
                  <a:latin typeface="Calibri"/>
                </a:rPr>
                <a:t>Reduced Lift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 rot="16200000">
              <a:off x="1043791" y="3092697"/>
              <a:ext cx="1122847" cy="35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5224" tIns="42613" rIns="85224" bIns="42613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r>
                <a:rPr lang="en-US" sz="1900" b="1">
                  <a:solidFill>
                    <a:prstClr val="black"/>
                  </a:solidFill>
                  <a:latin typeface="Calibri"/>
                </a:rPr>
                <a:t>Pressure</a:t>
              </a: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 flipV="1">
              <a:off x="2730514" y="3544617"/>
              <a:ext cx="1677528" cy="11820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92370" tIns="45403" rIns="92370" bIns="45403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 Box 25"/>
            <p:cNvSpPr txBox="1">
              <a:spLocks noChangeArrowheads="1"/>
            </p:cNvSpPr>
            <p:nvPr/>
          </p:nvSpPr>
          <p:spPr bwMode="auto">
            <a:xfrm>
              <a:off x="1304261" y="4082448"/>
              <a:ext cx="166711" cy="409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8242" tIns="44122" rIns="88242" bIns="44122">
              <a:spAutoFit/>
            </a:bodyPr>
            <a:lstStyle/>
            <a:p>
              <a:pPr defTabSz="852488" eaLnBrk="1" fontAlgn="auto" hangingPunct="1">
                <a:spcAft>
                  <a:spcPts val="0"/>
                </a:spcAft>
              </a:pPr>
              <a:endParaRPr lang="en-US" sz="23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66" name="Picture 33" descr="Numbers"/>
            <p:cNvPicPr>
              <a:picLocks noChangeAspect="1" noChangeArrowheads="1"/>
            </p:cNvPicPr>
            <p:nvPr/>
          </p:nvPicPr>
          <p:blipFill>
            <a:blip r:embed="rId4" cstate="print"/>
            <a:srcRect r="83769" b="58333"/>
            <a:stretch>
              <a:fillRect/>
            </a:stretch>
          </p:blipFill>
          <p:spPr bwMode="auto">
            <a:xfrm>
              <a:off x="4223469" y="3882949"/>
              <a:ext cx="184573" cy="203885"/>
            </a:xfrm>
            <a:prstGeom prst="rect">
              <a:avLst/>
            </a:prstGeom>
            <a:noFill/>
          </p:spPr>
        </p:pic>
        <p:cxnSp>
          <p:nvCxnSpPr>
            <p:cNvPr id="3" name="Straight Connector 2"/>
            <p:cNvCxnSpPr>
              <a:stCxn id="57" idx="1"/>
            </p:cNvCxnSpPr>
            <p:nvPr/>
          </p:nvCxnSpPr>
          <p:spPr bwMode="auto">
            <a:xfrm flipV="1">
              <a:off x="4408042" y="2618269"/>
              <a:ext cx="544958" cy="926348"/>
            </a:xfrm>
            <a:prstGeom prst="line">
              <a:avLst/>
            </a:prstGeom>
            <a:noFill/>
            <a:ln w="57150" cap="flat" cmpd="sng" algn="ctr">
              <a:solidFill>
                <a:schemeClr val="tx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AutoShape 16"/>
            <p:cNvSpPr>
              <a:spLocks noChangeArrowheads="1"/>
            </p:cNvSpPr>
            <p:nvPr/>
          </p:nvSpPr>
          <p:spPr bwMode="auto">
            <a:xfrm>
              <a:off x="3979415" y="2863988"/>
              <a:ext cx="105534" cy="1018961"/>
            </a:xfrm>
            <a:prstGeom prst="upDownArrow">
              <a:avLst>
                <a:gd name="adj1" fmla="val 50000"/>
                <a:gd name="adj2" fmla="val 13062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lIns="82314" tIns="41157" rIns="82314" bIns="41157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676996" y="1829767"/>
            <a:ext cx="16620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rgbClr val="0033CC"/>
                </a:solidFill>
                <a:latin typeface="Arial Rounded MT Bold" pitchFamily="34" charset="0"/>
              </a:rPr>
              <a:t>Chiller  Upstream</a:t>
            </a:r>
            <a:endParaRPr lang="en-US" altLang="en-US" sz="1400" b="1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72" name="Text Box 42"/>
          <p:cNvSpPr txBox="1">
            <a:spLocks noChangeArrowheads="1"/>
          </p:cNvSpPr>
          <p:nvPr/>
        </p:nvSpPr>
        <p:spPr bwMode="auto">
          <a:xfrm>
            <a:off x="542127" y="4912249"/>
            <a:ext cx="16203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smtClean="0">
                <a:solidFill>
                  <a:schemeClr val="accent6"/>
                </a:solidFill>
                <a:latin typeface="Arial Rounded MT Bold" pitchFamily="34" charset="0"/>
              </a:rPr>
              <a:t>Chiller Downstream</a:t>
            </a:r>
            <a:endParaRPr lang="en-US" altLang="en-US" sz="1400" b="1" dirty="0">
              <a:solidFill>
                <a:schemeClr val="accent6"/>
              </a:solidFill>
              <a:latin typeface="Arial Rounded MT Bold" pitchFamily="34" charset="0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1508038" y="3838959"/>
            <a:ext cx="4362372" cy="139645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828800" y="2422855"/>
            <a:ext cx="2554394" cy="1190018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6218632" y="3221292"/>
            <a:ext cx="833592" cy="123533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4220813" y="3221291"/>
            <a:ext cx="2793822" cy="15763"/>
          </a:xfrm>
          <a:prstGeom prst="line">
            <a:avLst/>
          </a:prstGeom>
          <a:noFill/>
          <a:ln w="444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square" lIns="92370" tIns="45403" rIns="92370" bIns="4540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577943" y="3536093"/>
            <a:ext cx="2057485" cy="33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224" tIns="42613" rIns="85224" bIns="42613">
            <a:spAutoFit/>
          </a:bodyPr>
          <a:lstStyle/>
          <a:p>
            <a:pPr defTabSz="852488" eaLnBrk="1" fontAlgn="auto" hangingPunct="1">
              <a:spcAft>
                <a:spcPts val="0"/>
              </a:spcAft>
            </a:pPr>
            <a:r>
              <a:rPr lang="en-US" sz="1600" b="1" dirty="0">
                <a:solidFill>
                  <a:schemeClr val="accent6"/>
                </a:solidFill>
                <a:latin typeface="Calibri"/>
              </a:rPr>
              <a:t>Reduced Lift</a:t>
            </a:r>
          </a:p>
        </p:txBody>
      </p:sp>
    </p:spTree>
    <p:extLst>
      <p:ext uri="{BB962C8B-B14F-4D97-AF65-F5344CB8AC3E}">
        <p14:creationId xmlns:p14="http://schemas.microsoft.com/office/powerpoint/2010/main" val="151619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100" b="0" dirty="0" smtClean="0">
                <a:solidFill>
                  <a:srgbClr val="002060"/>
                </a:solidFill>
              </a:rPr>
              <a:t>Vantagens de </a:t>
            </a:r>
            <a:r>
              <a:rPr lang="pt-BR" sz="3100" b="0" dirty="0" err="1" smtClean="0">
                <a:solidFill>
                  <a:srgbClr val="002060"/>
                </a:solidFill>
              </a:rPr>
              <a:t>Chillers</a:t>
            </a:r>
            <a:r>
              <a:rPr lang="pt-BR" sz="3100" b="0" dirty="0" smtClean="0">
                <a:solidFill>
                  <a:srgbClr val="002060"/>
                </a:solidFill>
              </a:rPr>
              <a:t> em Série</a:t>
            </a:r>
            <a:endParaRPr lang="en-US" sz="3100" b="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2296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100" b="0" dirty="0" err="1" smtClean="0"/>
              <a:t>Simplifica</a:t>
            </a:r>
            <a:r>
              <a:rPr lang="en-US" altLang="en-US" sz="2100" b="0" dirty="0" smtClean="0"/>
              <a:t> o </a:t>
            </a:r>
            <a:r>
              <a:rPr lang="en-US" altLang="en-US" sz="2100" b="0" dirty="0" err="1" smtClean="0"/>
              <a:t>bombeamento</a:t>
            </a:r>
            <a:r>
              <a:rPr lang="en-US" altLang="en-US" sz="2100" b="0" dirty="0" smtClean="0"/>
              <a:t> e o </a:t>
            </a:r>
            <a:r>
              <a:rPr lang="en-US" altLang="en-US" sz="2100" b="0" dirty="0" err="1" smtClean="0"/>
              <a:t>sequenciamento</a:t>
            </a:r>
            <a:r>
              <a:rPr lang="en-US" altLang="en-US" sz="2100" b="0" dirty="0" smtClean="0"/>
              <a:t> dos Chillers</a:t>
            </a:r>
            <a:endParaRPr lang="en-US" altLang="en-US" sz="2100" b="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err="1" smtClean="0"/>
              <a:t>Sem</a:t>
            </a:r>
            <a:r>
              <a:rPr lang="en-US" altLang="en-US" sz="2100" b="0" dirty="0" smtClean="0"/>
              <a:t> </a:t>
            </a:r>
            <a:r>
              <a:rPr lang="en-US" altLang="en-US" sz="2100" b="0" dirty="0" err="1" smtClean="0"/>
              <a:t>transições</a:t>
            </a:r>
            <a:r>
              <a:rPr lang="en-US" altLang="en-US" sz="2100" b="0" dirty="0" smtClean="0"/>
              <a:t> de taxa de </a:t>
            </a:r>
            <a:r>
              <a:rPr lang="en-US" altLang="en-US" sz="2100" b="0" dirty="0" err="1" smtClean="0"/>
              <a:t>fluxo</a:t>
            </a:r>
            <a:r>
              <a:rPr lang="en-US" altLang="en-US" sz="2100" b="0" dirty="0" smtClean="0"/>
              <a:t>;</a:t>
            </a:r>
            <a:endParaRPr lang="en-US" altLang="en-US" sz="2100" b="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err="1" smtClean="0"/>
              <a:t>Torna</a:t>
            </a:r>
            <a:r>
              <a:rPr lang="en-US" altLang="en-US" sz="2100" b="0" dirty="0" smtClean="0"/>
              <a:t> </a:t>
            </a:r>
            <a:r>
              <a:rPr lang="en-US" altLang="en-US" sz="2100" b="0" dirty="0" err="1" smtClean="0"/>
              <a:t>mais</a:t>
            </a:r>
            <a:r>
              <a:rPr lang="en-US" altLang="en-US" sz="2100" b="0" dirty="0" smtClean="0"/>
              <a:t> simples a </a:t>
            </a:r>
            <a:r>
              <a:rPr lang="en-US" altLang="en-US" sz="2100" b="0" dirty="0" err="1" smtClean="0"/>
              <a:t>operação</a:t>
            </a:r>
            <a:r>
              <a:rPr lang="en-US" altLang="en-US" sz="2100" b="0" dirty="0" smtClean="0"/>
              <a:t> e </a:t>
            </a:r>
            <a:r>
              <a:rPr lang="en-US" altLang="en-US" sz="2100" b="0" dirty="0" err="1" smtClean="0"/>
              <a:t>controle</a:t>
            </a:r>
            <a:r>
              <a:rPr lang="en-US" altLang="en-US" sz="2100" b="0" dirty="0" smtClean="0"/>
              <a:t> de </a:t>
            </a:r>
            <a:r>
              <a:rPr lang="en-US" altLang="en-US" sz="2100" b="0" dirty="0" err="1" smtClean="0"/>
              <a:t>sistemas</a:t>
            </a:r>
            <a:r>
              <a:rPr lang="en-US" altLang="en-US" sz="2100" b="0" dirty="0" smtClean="0"/>
              <a:t> com </a:t>
            </a:r>
            <a:r>
              <a:rPr lang="en-US" altLang="en-US" sz="2100" b="0" dirty="0" err="1" smtClean="0"/>
              <a:t>vazão</a:t>
            </a:r>
            <a:r>
              <a:rPr lang="en-US" altLang="en-US" sz="2100" b="0" dirty="0" smtClean="0"/>
              <a:t> </a:t>
            </a:r>
            <a:r>
              <a:rPr lang="en-US" altLang="en-US" sz="2100" b="0" dirty="0" err="1" smtClean="0"/>
              <a:t>variável</a:t>
            </a:r>
            <a:r>
              <a:rPr lang="en-US" altLang="en-US" sz="2100" b="0" dirty="0" smtClean="0"/>
              <a:t> </a:t>
            </a:r>
            <a:r>
              <a:rPr lang="en-US" altLang="en-US" sz="2100" b="0" dirty="0" err="1" smtClean="0"/>
              <a:t>nos</a:t>
            </a:r>
            <a:r>
              <a:rPr lang="en-US" altLang="en-US" sz="2100" b="0" dirty="0" smtClean="0"/>
              <a:t> Chillers.</a:t>
            </a:r>
            <a:endParaRPr lang="en-US" altLang="en-US" sz="2100" b="0" dirty="0"/>
          </a:p>
          <a:p>
            <a:pPr>
              <a:lnSpc>
                <a:spcPct val="150000"/>
              </a:lnSpc>
            </a:pPr>
            <a:r>
              <a:rPr lang="en-US" altLang="en-US" sz="2100" b="0" dirty="0" smtClean="0"/>
              <a:t>O Chiller “Upstream” opera a </a:t>
            </a:r>
            <a:r>
              <a:rPr lang="en-US" altLang="en-US" sz="2100" b="0" dirty="0" err="1" smtClean="0"/>
              <a:t>temperaturas</a:t>
            </a:r>
            <a:r>
              <a:rPr lang="en-US" altLang="en-US" sz="2100" b="0" dirty="0" smtClean="0"/>
              <a:t> </a:t>
            </a:r>
            <a:r>
              <a:rPr lang="en-US" altLang="en-US" sz="2100" b="0" dirty="0" err="1" smtClean="0"/>
              <a:t>altas</a:t>
            </a:r>
            <a:endParaRPr lang="en-US" altLang="en-US" sz="2100" b="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err="1" smtClean="0"/>
              <a:t>Aumenta</a:t>
            </a:r>
            <a:r>
              <a:rPr lang="en-US" altLang="en-US" sz="2100" b="0" dirty="0" smtClean="0"/>
              <a:t> a </a:t>
            </a:r>
            <a:r>
              <a:rPr lang="en-US" altLang="en-US" sz="2100" b="0" dirty="0" err="1" smtClean="0"/>
              <a:t>eficiência</a:t>
            </a:r>
            <a:r>
              <a:rPr lang="en-US" altLang="en-US" sz="2100" b="0" dirty="0" smtClean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err="1" smtClean="0"/>
              <a:t>Aumenta</a:t>
            </a:r>
            <a:r>
              <a:rPr lang="en-US" altLang="en-US" sz="2100" b="0" dirty="0" smtClean="0"/>
              <a:t> a </a:t>
            </a:r>
            <a:r>
              <a:rPr lang="en-US" altLang="en-US" sz="2100" b="0" dirty="0" err="1" smtClean="0"/>
              <a:t>capacidade</a:t>
            </a:r>
            <a:r>
              <a:rPr lang="en-US" altLang="en-US" sz="2100" b="0" dirty="0" smtClean="0"/>
              <a:t>  (10</a:t>
            </a:r>
            <a:r>
              <a:rPr lang="en-US" altLang="en-US" sz="2100" b="0" dirty="0"/>
              <a:t>% </a:t>
            </a:r>
            <a:r>
              <a:rPr lang="en-US" altLang="en-US" sz="2100" b="0" dirty="0" err="1" smtClean="0"/>
              <a:t>ou</a:t>
            </a:r>
            <a:r>
              <a:rPr lang="en-US" altLang="en-US" sz="2100" b="0" dirty="0" smtClean="0"/>
              <a:t> </a:t>
            </a:r>
            <a:r>
              <a:rPr lang="en-US" altLang="en-US" sz="2100" b="0" dirty="0" err="1" smtClean="0"/>
              <a:t>mais</a:t>
            </a:r>
            <a:r>
              <a:rPr lang="en-US" altLang="en-US" sz="2100" b="0" dirty="0" smtClean="0"/>
              <a:t> para </a:t>
            </a:r>
            <a:r>
              <a:rPr lang="en-US" altLang="en-US" sz="2100" b="0" dirty="0" err="1" smtClean="0"/>
              <a:t>absorção</a:t>
            </a:r>
            <a:r>
              <a:rPr lang="en-US" altLang="en-US" sz="2100" b="0" dirty="0" smtClean="0"/>
              <a:t>).</a:t>
            </a:r>
            <a:endParaRPr lang="en-US" altLang="en-US" sz="2100" b="0" dirty="0"/>
          </a:p>
          <a:p>
            <a:pPr>
              <a:lnSpc>
                <a:spcPct val="150000"/>
              </a:lnSpc>
            </a:pPr>
            <a:r>
              <a:rPr lang="en-US" altLang="en-US" sz="2100" b="0" dirty="0"/>
              <a:t>Simples </a:t>
            </a:r>
            <a:r>
              <a:rPr lang="en-US" altLang="en-US" sz="2100" b="0" dirty="0" err="1"/>
              <a:t>carregamento</a:t>
            </a:r>
            <a:r>
              <a:rPr lang="en-US" altLang="en-US" sz="2100" b="0" dirty="0"/>
              <a:t> </a:t>
            </a:r>
            <a:r>
              <a:rPr lang="en-US" altLang="en-US" sz="2100" b="0" dirty="0" err="1"/>
              <a:t>preferencial</a:t>
            </a:r>
            <a:r>
              <a:rPr lang="en-US" altLang="en-US" sz="2100" b="0" dirty="0"/>
              <a:t> de chillers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100" b="0" dirty="0" err="1"/>
              <a:t>Ajustar</a:t>
            </a:r>
            <a:r>
              <a:rPr lang="en-US" altLang="en-US" sz="2100" b="0" dirty="0"/>
              <a:t> o “</a:t>
            </a:r>
            <a:r>
              <a:rPr lang="en-US" altLang="en-US" sz="2100" b="0" dirty="0" err="1"/>
              <a:t>setpoint</a:t>
            </a:r>
            <a:r>
              <a:rPr lang="en-US" altLang="en-US" sz="2100" b="0" dirty="0"/>
              <a:t>” do chiller “upstream”</a:t>
            </a:r>
          </a:p>
          <a:p>
            <a:pPr lvl="2">
              <a:lnSpc>
                <a:spcPct val="150000"/>
              </a:lnSpc>
            </a:pPr>
            <a:r>
              <a:rPr lang="en-US" altLang="en-US" sz="2100" b="0" dirty="0"/>
              <a:t>Para </a:t>
            </a:r>
            <a:r>
              <a:rPr lang="en-US" altLang="en-US" sz="2100" b="0" dirty="0" err="1"/>
              <a:t>cima</a:t>
            </a:r>
            <a:r>
              <a:rPr lang="en-US" altLang="en-US" sz="2100" b="0" dirty="0"/>
              <a:t>, para </a:t>
            </a:r>
            <a:r>
              <a:rPr lang="en-US" altLang="en-US" sz="2100" b="0" dirty="0" err="1"/>
              <a:t>descarregar</a:t>
            </a:r>
            <a:r>
              <a:rPr lang="en-US" altLang="en-US" sz="2100" b="0" dirty="0"/>
              <a:t>;</a:t>
            </a:r>
          </a:p>
          <a:p>
            <a:pPr lvl="2">
              <a:lnSpc>
                <a:spcPct val="150000"/>
              </a:lnSpc>
            </a:pPr>
            <a:r>
              <a:rPr lang="en-US" altLang="en-US" sz="2100" b="0" dirty="0"/>
              <a:t>Para </a:t>
            </a:r>
            <a:r>
              <a:rPr lang="en-US" altLang="en-US" sz="2100" b="0" dirty="0" err="1"/>
              <a:t>baixo</a:t>
            </a:r>
            <a:r>
              <a:rPr lang="en-US" altLang="en-US" sz="2100" b="0" dirty="0"/>
              <a:t> para </a:t>
            </a:r>
            <a:r>
              <a:rPr lang="en-US" altLang="en-US" sz="2100" b="0" dirty="0" err="1"/>
              <a:t>carregar</a:t>
            </a:r>
            <a:r>
              <a:rPr lang="en-US" altLang="en-US" sz="2100" b="0" dirty="0"/>
              <a:t>.</a:t>
            </a:r>
            <a:endParaRPr lang="en-US" sz="2100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399163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3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84" y="304800"/>
            <a:ext cx="6521450" cy="561975"/>
          </a:xfrm>
        </p:spPr>
        <p:txBody>
          <a:bodyPr/>
          <a:lstStyle/>
          <a:p>
            <a:r>
              <a:rPr lang="pt-BR" b="0" dirty="0" err="1" smtClean="0">
                <a:solidFill>
                  <a:srgbClr val="002060"/>
                </a:solidFill>
              </a:rPr>
              <a:t>Chillers</a:t>
            </a:r>
            <a:r>
              <a:rPr lang="pt-BR" b="0" dirty="0" smtClean="0">
                <a:solidFill>
                  <a:srgbClr val="002060"/>
                </a:solidFill>
              </a:rPr>
              <a:t> em Série e Redundância</a:t>
            </a: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53528" y="1143000"/>
            <a:ext cx="742847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300" dirty="0" err="1" smtClean="0">
                <a:latin typeface="+mn-lt"/>
              </a:rPr>
              <a:t>Múltiplos</a:t>
            </a:r>
            <a:r>
              <a:rPr lang="en-US" altLang="en-US" sz="2300" dirty="0" smtClean="0">
                <a:latin typeface="+mn-lt"/>
              </a:rPr>
              <a:t> Chillers no Sistema (&gt; 2) – </a:t>
            </a:r>
            <a:r>
              <a:rPr lang="en-US" altLang="en-US" sz="2300" dirty="0" err="1" smtClean="0">
                <a:latin typeface="+mn-lt"/>
              </a:rPr>
              <a:t>Quantidade</a:t>
            </a:r>
            <a:r>
              <a:rPr lang="en-US" altLang="en-US" sz="2300" dirty="0" smtClean="0">
                <a:latin typeface="+mn-lt"/>
              </a:rPr>
              <a:t>  Par</a:t>
            </a:r>
            <a:endParaRPr lang="en-US" altLang="en-US" sz="2300" dirty="0">
              <a:latin typeface="+mn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449531" y="2790751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grpSp>
        <p:nvGrpSpPr>
          <p:cNvPr id="5" name="Group 343"/>
          <p:cNvGrpSpPr>
            <a:grpSpLocks/>
          </p:cNvGrpSpPr>
          <p:nvPr/>
        </p:nvGrpSpPr>
        <p:grpSpPr bwMode="auto">
          <a:xfrm>
            <a:off x="2179406" y="2219251"/>
            <a:ext cx="1295400" cy="3886200"/>
            <a:chOff x="1152" y="1344"/>
            <a:chExt cx="816" cy="2448"/>
          </a:xfrm>
        </p:grpSpPr>
        <p:grpSp>
          <p:nvGrpSpPr>
            <p:cNvPr id="6" name="Group 342"/>
            <p:cNvGrpSpPr>
              <a:grpSpLocks/>
            </p:cNvGrpSpPr>
            <p:nvPr/>
          </p:nvGrpSpPr>
          <p:grpSpPr bwMode="auto">
            <a:xfrm>
              <a:off x="1152" y="1344"/>
              <a:ext cx="816" cy="2448"/>
              <a:chOff x="1152" y="1344"/>
              <a:chExt cx="816" cy="2448"/>
            </a:xfrm>
          </p:grpSpPr>
          <p:grpSp>
            <p:nvGrpSpPr>
              <p:cNvPr id="37" name="Group 12"/>
              <p:cNvGrpSpPr>
                <a:grpSpLocks/>
              </p:cNvGrpSpPr>
              <p:nvPr/>
            </p:nvGrpSpPr>
            <p:grpSpPr bwMode="auto">
              <a:xfrm>
                <a:off x="1342" y="1633"/>
                <a:ext cx="414" cy="172"/>
                <a:chOff x="288" y="432"/>
                <a:chExt cx="432" cy="347"/>
              </a:xfrm>
            </p:grpSpPr>
            <p:sp>
              <p:nvSpPr>
                <p:cNvPr id="147" name="Rectangle 13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14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Rectangle 15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0" name="Rectangle 16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17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Rectangle 18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AutoShape 19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Rectangle 20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AutoShape 21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Rectangle 22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AutoShape 23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Rectangle 24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25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Rectangle 26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28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29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Line 31"/>
              <p:cNvSpPr>
                <a:spLocks noChangeShapeType="1"/>
              </p:cNvSpPr>
              <p:nvPr/>
            </p:nvSpPr>
            <p:spPr bwMode="auto">
              <a:xfrm>
                <a:off x="1152" y="1772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2"/>
              <p:cNvSpPr>
                <a:spLocks noChangeShapeType="1"/>
              </p:cNvSpPr>
              <p:nvPr/>
            </p:nvSpPr>
            <p:spPr bwMode="auto">
              <a:xfrm>
                <a:off x="1152" y="2009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33"/>
              <p:cNvSpPr>
                <a:spLocks noChangeShapeType="1"/>
              </p:cNvSpPr>
              <p:nvPr/>
            </p:nvSpPr>
            <p:spPr bwMode="auto">
              <a:xfrm>
                <a:off x="1152" y="2246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4"/>
              <p:cNvSpPr>
                <a:spLocks noChangeShapeType="1"/>
              </p:cNvSpPr>
              <p:nvPr/>
            </p:nvSpPr>
            <p:spPr bwMode="auto">
              <a:xfrm>
                <a:off x="1152" y="2722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>
                <a:off x="1152" y="2959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1152" y="3197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1152" y="1344"/>
                <a:ext cx="0" cy="18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8"/>
              <p:cNvSpPr>
                <a:spLocks noChangeShapeType="1"/>
              </p:cNvSpPr>
              <p:nvPr/>
            </p:nvSpPr>
            <p:spPr bwMode="auto">
              <a:xfrm>
                <a:off x="1756" y="1728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9"/>
              <p:cNvSpPr>
                <a:spLocks noChangeShapeType="1"/>
              </p:cNvSpPr>
              <p:nvPr/>
            </p:nvSpPr>
            <p:spPr bwMode="auto">
              <a:xfrm>
                <a:off x="1756" y="2009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0"/>
              <p:cNvSpPr>
                <a:spLocks noChangeShapeType="1"/>
              </p:cNvSpPr>
              <p:nvPr/>
            </p:nvSpPr>
            <p:spPr bwMode="auto">
              <a:xfrm>
                <a:off x="1756" y="2246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41"/>
              <p:cNvSpPr>
                <a:spLocks noChangeShapeType="1"/>
              </p:cNvSpPr>
              <p:nvPr/>
            </p:nvSpPr>
            <p:spPr bwMode="auto">
              <a:xfrm>
                <a:off x="1756" y="2722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42"/>
              <p:cNvSpPr>
                <a:spLocks noChangeShapeType="1"/>
              </p:cNvSpPr>
              <p:nvPr/>
            </p:nvSpPr>
            <p:spPr bwMode="auto">
              <a:xfrm>
                <a:off x="1756" y="2928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43"/>
              <p:cNvSpPr>
                <a:spLocks noChangeShapeType="1"/>
              </p:cNvSpPr>
              <p:nvPr/>
            </p:nvSpPr>
            <p:spPr bwMode="auto">
              <a:xfrm>
                <a:off x="1756" y="3168"/>
                <a:ext cx="190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H="1">
                <a:off x="1968" y="1728"/>
                <a:ext cx="0" cy="2064"/>
              </a:xfrm>
              <a:prstGeom prst="line">
                <a:avLst/>
              </a:prstGeom>
              <a:noFill/>
              <a:ln w="5715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" name="Group 45"/>
              <p:cNvGrpSpPr>
                <a:grpSpLocks/>
              </p:cNvGrpSpPr>
              <p:nvPr/>
            </p:nvGrpSpPr>
            <p:grpSpPr bwMode="auto">
              <a:xfrm>
                <a:off x="1342" y="1871"/>
                <a:ext cx="414" cy="171"/>
                <a:chOff x="288" y="432"/>
                <a:chExt cx="432" cy="347"/>
              </a:xfrm>
            </p:grpSpPr>
            <p:sp>
              <p:nvSpPr>
                <p:cNvPr id="129" name="Rectangle 46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47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48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Rectangle 49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50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Rectangle 51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AutoShape 52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Rectangle 53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AutoShape 54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Rectangle 55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AutoShape 56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Rectangle 57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58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Rectangle 59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61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62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64"/>
              <p:cNvGrpSpPr>
                <a:grpSpLocks/>
              </p:cNvGrpSpPr>
              <p:nvPr/>
            </p:nvGrpSpPr>
            <p:grpSpPr bwMode="auto">
              <a:xfrm>
                <a:off x="1342" y="2108"/>
                <a:ext cx="414" cy="172"/>
                <a:chOff x="288" y="432"/>
                <a:chExt cx="432" cy="347"/>
              </a:xfrm>
            </p:grpSpPr>
            <p:sp>
              <p:nvSpPr>
                <p:cNvPr id="111" name="Rectangle 65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66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Rectangle 67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" name="Rectangle 68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69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Rectangle 70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AutoShape 71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Rectangle 72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AutoShape 73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74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AutoShape 75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Rectangle 76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77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Rectangle 78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79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80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81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83"/>
              <p:cNvGrpSpPr>
                <a:grpSpLocks/>
              </p:cNvGrpSpPr>
              <p:nvPr/>
            </p:nvGrpSpPr>
            <p:grpSpPr bwMode="auto">
              <a:xfrm>
                <a:off x="1342" y="2583"/>
                <a:ext cx="414" cy="172"/>
                <a:chOff x="288" y="432"/>
                <a:chExt cx="432" cy="347"/>
              </a:xfrm>
            </p:grpSpPr>
            <p:sp>
              <p:nvSpPr>
                <p:cNvPr id="93" name="Rectangle 84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85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Rectangle 86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6" name="Rectangle 87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88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Rectangle 89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AutoShape 90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Rectangle 91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AutoShape 92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Rectangle 93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AutoShape 94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Rectangle 95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96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Rectangle 97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98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99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00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102"/>
              <p:cNvGrpSpPr>
                <a:grpSpLocks/>
              </p:cNvGrpSpPr>
              <p:nvPr/>
            </p:nvGrpSpPr>
            <p:grpSpPr bwMode="auto">
              <a:xfrm>
                <a:off x="1342" y="2821"/>
                <a:ext cx="414" cy="171"/>
                <a:chOff x="288" y="432"/>
                <a:chExt cx="432" cy="347"/>
              </a:xfrm>
            </p:grpSpPr>
            <p:sp>
              <p:nvSpPr>
                <p:cNvPr id="7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104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Rectangle 105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" name="Rectangle 106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107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Rectangle 108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AutoShape 109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Rectangle 110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AutoShape 111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Rectangle 112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AutoShape 113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Rectangle 114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115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18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19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21"/>
              <p:cNvGrpSpPr>
                <a:grpSpLocks/>
              </p:cNvGrpSpPr>
              <p:nvPr/>
            </p:nvGrpSpPr>
            <p:grpSpPr bwMode="auto">
              <a:xfrm>
                <a:off x="1342" y="3058"/>
                <a:ext cx="414" cy="172"/>
                <a:chOff x="288" y="432"/>
                <a:chExt cx="432" cy="347"/>
              </a:xfrm>
            </p:grpSpPr>
            <p:sp>
              <p:nvSpPr>
                <p:cNvPr id="57" name="Rectangle 122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123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Rectangle 125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126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Rectangle 127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AutoShape 128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Rectangle 129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AutoShape 130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Rectangle 131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AutoShape 132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Rectangle 133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34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Rectangle 135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37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38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40"/>
            <p:cNvGrpSpPr>
              <a:grpSpLocks/>
            </p:cNvGrpSpPr>
            <p:nvPr/>
          </p:nvGrpSpPr>
          <p:grpSpPr bwMode="auto">
            <a:xfrm>
              <a:off x="1210" y="3125"/>
              <a:ext cx="69" cy="129"/>
              <a:chOff x="1152" y="9216"/>
              <a:chExt cx="288" cy="720"/>
            </a:xfrm>
          </p:grpSpPr>
          <p:sp>
            <p:nvSpPr>
              <p:cNvPr id="33" name="AutoShape 141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142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43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44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45"/>
            <p:cNvGrpSpPr>
              <a:grpSpLocks/>
            </p:cNvGrpSpPr>
            <p:nvPr/>
          </p:nvGrpSpPr>
          <p:grpSpPr bwMode="auto">
            <a:xfrm>
              <a:off x="1210" y="1696"/>
              <a:ext cx="69" cy="129"/>
              <a:chOff x="1152" y="9216"/>
              <a:chExt cx="288" cy="720"/>
            </a:xfrm>
          </p:grpSpPr>
          <p:sp>
            <p:nvSpPr>
              <p:cNvPr id="29" name="AutoShape 146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147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48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49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150"/>
            <p:cNvGrpSpPr>
              <a:grpSpLocks/>
            </p:cNvGrpSpPr>
            <p:nvPr/>
          </p:nvGrpSpPr>
          <p:grpSpPr bwMode="auto">
            <a:xfrm>
              <a:off x="1210" y="1923"/>
              <a:ext cx="69" cy="130"/>
              <a:chOff x="1152" y="9216"/>
              <a:chExt cx="288" cy="720"/>
            </a:xfrm>
          </p:grpSpPr>
          <p:sp>
            <p:nvSpPr>
              <p:cNvPr id="25" name="AutoShape 151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152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53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54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55"/>
            <p:cNvGrpSpPr>
              <a:grpSpLocks/>
            </p:cNvGrpSpPr>
            <p:nvPr/>
          </p:nvGrpSpPr>
          <p:grpSpPr bwMode="auto">
            <a:xfrm>
              <a:off x="1210" y="2170"/>
              <a:ext cx="69" cy="129"/>
              <a:chOff x="1152" y="9216"/>
              <a:chExt cx="288" cy="720"/>
            </a:xfrm>
          </p:grpSpPr>
          <p:sp>
            <p:nvSpPr>
              <p:cNvPr id="21" name="AutoShape 156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157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58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59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60"/>
            <p:cNvGrpSpPr>
              <a:grpSpLocks/>
            </p:cNvGrpSpPr>
            <p:nvPr/>
          </p:nvGrpSpPr>
          <p:grpSpPr bwMode="auto">
            <a:xfrm>
              <a:off x="1210" y="2638"/>
              <a:ext cx="69" cy="129"/>
              <a:chOff x="1152" y="9216"/>
              <a:chExt cx="288" cy="720"/>
            </a:xfrm>
          </p:grpSpPr>
          <p:sp>
            <p:nvSpPr>
              <p:cNvPr id="17" name="AutoShape 161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162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63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64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65"/>
            <p:cNvGrpSpPr>
              <a:grpSpLocks/>
            </p:cNvGrpSpPr>
            <p:nvPr/>
          </p:nvGrpSpPr>
          <p:grpSpPr bwMode="auto">
            <a:xfrm>
              <a:off x="1210" y="2877"/>
              <a:ext cx="69" cy="129"/>
              <a:chOff x="1152" y="9216"/>
              <a:chExt cx="288" cy="720"/>
            </a:xfrm>
          </p:grpSpPr>
          <p:sp>
            <p:nvSpPr>
              <p:cNvPr id="13" name="AutoShape 166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67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8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69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5" name="Text Box 170"/>
          <p:cNvSpPr txBox="1">
            <a:spLocks noChangeArrowheads="1"/>
          </p:cNvSpPr>
          <p:nvPr/>
        </p:nvSpPr>
        <p:spPr bwMode="auto">
          <a:xfrm>
            <a:off x="449296" y="3600917"/>
            <a:ext cx="2171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Evaporadores</a:t>
            </a:r>
            <a:endParaRPr lang="en-US" altLang="en-US" sz="1600" b="1" dirty="0" smtClean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em</a:t>
            </a:r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Paralelo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166" name="Text Box 171"/>
          <p:cNvSpPr txBox="1">
            <a:spLocks noChangeArrowheads="1"/>
          </p:cNvSpPr>
          <p:nvPr/>
        </p:nvSpPr>
        <p:spPr bwMode="auto">
          <a:xfrm>
            <a:off x="1241194" y="2206477"/>
            <a:ext cx="1139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15.0ºC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7" name="Text Box 172"/>
          <p:cNvSpPr txBox="1">
            <a:spLocks noChangeArrowheads="1"/>
          </p:cNvSpPr>
          <p:nvPr/>
        </p:nvSpPr>
        <p:spPr bwMode="auto">
          <a:xfrm>
            <a:off x="3551006" y="5572051"/>
            <a:ext cx="692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5.5ºC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  <p:grpSp>
        <p:nvGrpSpPr>
          <p:cNvPr id="169" name="Group 341"/>
          <p:cNvGrpSpPr>
            <a:grpSpLocks/>
          </p:cNvGrpSpPr>
          <p:nvPr/>
        </p:nvGrpSpPr>
        <p:grpSpPr bwMode="auto">
          <a:xfrm>
            <a:off x="6508089" y="2206477"/>
            <a:ext cx="1319213" cy="3619500"/>
            <a:chOff x="4080" y="1344"/>
            <a:chExt cx="831" cy="2280"/>
          </a:xfrm>
        </p:grpSpPr>
        <p:grpSp>
          <p:nvGrpSpPr>
            <p:cNvPr id="170" name="Group 340"/>
            <p:cNvGrpSpPr>
              <a:grpSpLocks/>
            </p:cNvGrpSpPr>
            <p:nvPr/>
          </p:nvGrpSpPr>
          <p:grpSpPr bwMode="auto">
            <a:xfrm>
              <a:off x="4080" y="1344"/>
              <a:ext cx="831" cy="2280"/>
              <a:chOff x="4080" y="1344"/>
              <a:chExt cx="831" cy="2280"/>
            </a:xfrm>
          </p:grpSpPr>
          <p:grpSp>
            <p:nvGrpSpPr>
              <p:cNvPr id="201" name="Group 176"/>
              <p:cNvGrpSpPr>
                <a:grpSpLocks/>
              </p:cNvGrpSpPr>
              <p:nvPr/>
            </p:nvGrpSpPr>
            <p:grpSpPr bwMode="auto">
              <a:xfrm>
                <a:off x="4279" y="1633"/>
                <a:ext cx="433" cy="172"/>
                <a:chOff x="288" y="432"/>
                <a:chExt cx="432" cy="347"/>
              </a:xfrm>
            </p:grpSpPr>
            <p:sp>
              <p:nvSpPr>
                <p:cNvPr id="312" name="Rectangle 177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Freeform 178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5" name="Rectangle 180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Freeform 181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Rectangle 182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AutoShape 183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Rectangle 184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AutoShape 185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Rectangle 186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AutoShape 187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189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Rectangle 190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Line 191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192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193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2" name="Line 195"/>
              <p:cNvSpPr>
                <a:spLocks noChangeShapeType="1"/>
              </p:cNvSpPr>
              <p:nvPr/>
            </p:nvSpPr>
            <p:spPr bwMode="auto">
              <a:xfrm>
                <a:off x="4080" y="1772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96"/>
              <p:cNvSpPr>
                <a:spLocks noChangeShapeType="1"/>
              </p:cNvSpPr>
              <p:nvPr/>
            </p:nvSpPr>
            <p:spPr bwMode="auto">
              <a:xfrm>
                <a:off x="4080" y="2009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97"/>
              <p:cNvSpPr>
                <a:spLocks noChangeShapeType="1"/>
              </p:cNvSpPr>
              <p:nvPr/>
            </p:nvSpPr>
            <p:spPr bwMode="auto">
              <a:xfrm>
                <a:off x="4080" y="2247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198"/>
              <p:cNvSpPr>
                <a:spLocks noChangeShapeType="1"/>
              </p:cNvSpPr>
              <p:nvPr/>
            </p:nvSpPr>
            <p:spPr bwMode="auto">
              <a:xfrm>
                <a:off x="4080" y="2722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199"/>
              <p:cNvSpPr>
                <a:spLocks noChangeShapeType="1"/>
              </p:cNvSpPr>
              <p:nvPr/>
            </p:nvSpPr>
            <p:spPr bwMode="auto">
              <a:xfrm>
                <a:off x="4080" y="2959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200"/>
              <p:cNvSpPr>
                <a:spLocks noChangeShapeType="1"/>
              </p:cNvSpPr>
              <p:nvPr/>
            </p:nvSpPr>
            <p:spPr bwMode="auto">
              <a:xfrm>
                <a:off x="4080" y="3197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Line 201"/>
              <p:cNvSpPr>
                <a:spLocks noChangeShapeType="1"/>
              </p:cNvSpPr>
              <p:nvPr/>
            </p:nvSpPr>
            <p:spPr bwMode="auto">
              <a:xfrm>
                <a:off x="4080" y="1344"/>
                <a:ext cx="0" cy="90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202"/>
              <p:cNvSpPr>
                <a:spLocks noChangeShapeType="1"/>
              </p:cNvSpPr>
              <p:nvPr/>
            </p:nvSpPr>
            <p:spPr bwMode="auto">
              <a:xfrm>
                <a:off x="4712" y="1772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203"/>
              <p:cNvSpPr>
                <a:spLocks noChangeShapeType="1"/>
              </p:cNvSpPr>
              <p:nvPr/>
            </p:nvSpPr>
            <p:spPr bwMode="auto">
              <a:xfrm>
                <a:off x="4712" y="2009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04"/>
              <p:cNvSpPr>
                <a:spLocks noChangeShapeType="1"/>
              </p:cNvSpPr>
              <p:nvPr/>
            </p:nvSpPr>
            <p:spPr bwMode="auto">
              <a:xfrm>
                <a:off x="4712" y="2247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05"/>
              <p:cNvSpPr>
                <a:spLocks noChangeShapeType="1"/>
              </p:cNvSpPr>
              <p:nvPr/>
            </p:nvSpPr>
            <p:spPr bwMode="auto">
              <a:xfrm>
                <a:off x="4712" y="2722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06"/>
              <p:cNvSpPr>
                <a:spLocks noChangeShapeType="1"/>
              </p:cNvSpPr>
              <p:nvPr/>
            </p:nvSpPr>
            <p:spPr bwMode="auto">
              <a:xfrm>
                <a:off x="4712" y="2959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07"/>
              <p:cNvSpPr>
                <a:spLocks noChangeShapeType="1"/>
              </p:cNvSpPr>
              <p:nvPr/>
            </p:nvSpPr>
            <p:spPr bwMode="auto">
              <a:xfrm>
                <a:off x="4712" y="3197"/>
                <a:ext cx="199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208"/>
              <p:cNvSpPr>
                <a:spLocks noChangeShapeType="1"/>
              </p:cNvSpPr>
              <p:nvPr/>
            </p:nvSpPr>
            <p:spPr bwMode="auto">
              <a:xfrm flipH="1">
                <a:off x="4896" y="1776"/>
                <a:ext cx="0" cy="1440"/>
              </a:xfrm>
              <a:prstGeom prst="line">
                <a:avLst/>
              </a:prstGeom>
              <a:noFill/>
              <a:ln w="5715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" name="Group 209"/>
              <p:cNvGrpSpPr>
                <a:grpSpLocks/>
              </p:cNvGrpSpPr>
              <p:nvPr/>
            </p:nvGrpSpPr>
            <p:grpSpPr bwMode="auto">
              <a:xfrm>
                <a:off x="4279" y="1871"/>
                <a:ext cx="433" cy="171"/>
                <a:chOff x="288" y="432"/>
                <a:chExt cx="432" cy="347"/>
              </a:xfrm>
            </p:grpSpPr>
            <p:sp>
              <p:nvSpPr>
                <p:cNvPr id="294" name="Rectangle 210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Freeform 211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Rectangle 212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Rectangle 213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214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Rectangle 215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AutoShape 216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Rectangle 217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AutoShape 218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Rectangle 219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AutoShape 220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Rectangle 221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Freeform 222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Rectangle 223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224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225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226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227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28"/>
              <p:cNvGrpSpPr>
                <a:grpSpLocks/>
              </p:cNvGrpSpPr>
              <p:nvPr/>
            </p:nvGrpSpPr>
            <p:grpSpPr bwMode="auto">
              <a:xfrm>
                <a:off x="4279" y="2108"/>
                <a:ext cx="433" cy="172"/>
                <a:chOff x="288" y="432"/>
                <a:chExt cx="432" cy="347"/>
              </a:xfrm>
            </p:grpSpPr>
            <p:sp>
              <p:nvSpPr>
                <p:cNvPr id="276" name="Rectangle 229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230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Rectangle 231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Rectangle 232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233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Rectangle 234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AutoShape 235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Rectangle 236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AutoShape 237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Rectangle 238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AutoShape 239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Rectangle 240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Freeform 241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Rectangle 242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244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245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47"/>
              <p:cNvGrpSpPr>
                <a:grpSpLocks/>
              </p:cNvGrpSpPr>
              <p:nvPr/>
            </p:nvGrpSpPr>
            <p:grpSpPr bwMode="auto">
              <a:xfrm>
                <a:off x="4279" y="2583"/>
                <a:ext cx="433" cy="172"/>
                <a:chOff x="288" y="432"/>
                <a:chExt cx="432" cy="347"/>
              </a:xfrm>
            </p:grpSpPr>
            <p:sp>
              <p:nvSpPr>
                <p:cNvPr id="258" name="Rectangle 248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49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Rectangle 250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1" name="Rectangle 251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252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Rectangle 253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AutoShape 254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255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AutoShape 256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Rectangle 257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AutoShape 258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Rectangle 259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260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Rectangle 261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63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64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9" name="Group 266"/>
              <p:cNvGrpSpPr>
                <a:grpSpLocks/>
              </p:cNvGrpSpPr>
              <p:nvPr/>
            </p:nvGrpSpPr>
            <p:grpSpPr bwMode="auto">
              <a:xfrm>
                <a:off x="4279" y="2821"/>
                <a:ext cx="433" cy="171"/>
                <a:chOff x="288" y="432"/>
                <a:chExt cx="432" cy="347"/>
              </a:xfrm>
            </p:grpSpPr>
            <p:sp>
              <p:nvSpPr>
                <p:cNvPr id="240" name="Rectangle 267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68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Rectangle 269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Rectangle 270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71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Rectangle 272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AutoShape 273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Rectangle 274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AutoShape 275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Rectangle 276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AutoShape 277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Rectangle 278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79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Rectangle 280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82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283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84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0" name="Group 285"/>
              <p:cNvGrpSpPr>
                <a:grpSpLocks/>
              </p:cNvGrpSpPr>
              <p:nvPr/>
            </p:nvGrpSpPr>
            <p:grpSpPr bwMode="auto">
              <a:xfrm>
                <a:off x="4279" y="3058"/>
                <a:ext cx="433" cy="172"/>
                <a:chOff x="288" y="432"/>
                <a:chExt cx="432" cy="347"/>
              </a:xfrm>
            </p:grpSpPr>
            <p:sp>
              <p:nvSpPr>
                <p:cNvPr id="222" name="Rectangle 286"/>
                <p:cNvSpPr>
                  <a:spLocks noChangeArrowheads="1"/>
                </p:cNvSpPr>
                <p:nvPr/>
              </p:nvSpPr>
              <p:spPr bwMode="auto">
                <a:xfrm>
                  <a:off x="625" y="490"/>
                  <a:ext cx="95" cy="5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287"/>
                <p:cNvSpPr>
                  <a:spLocks/>
                </p:cNvSpPr>
                <p:nvPr/>
              </p:nvSpPr>
              <p:spPr bwMode="auto">
                <a:xfrm>
                  <a:off x="380" y="479"/>
                  <a:ext cx="175" cy="216"/>
                </a:xfrm>
                <a:custGeom>
                  <a:avLst/>
                  <a:gdLst>
                    <a:gd name="T0" fmla="*/ 266 w 266"/>
                    <a:gd name="T1" fmla="*/ 151 h 302"/>
                    <a:gd name="T2" fmla="*/ 266 w 266"/>
                    <a:gd name="T3" fmla="*/ 170 h 302"/>
                    <a:gd name="T4" fmla="*/ 263 w 266"/>
                    <a:gd name="T5" fmla="*/ 188 h 302"/>
                    <a:gd name="T6" fmla="*/ 258 w 266"/>
                    <a:gd name="T7" fmla="*/ 206 h 302"/>
                    <a:gd name="T8" fmla="*/ 251 w 266"/>
                    <a:gd name="T9" fmla="*/ 224 h 302"/>
                    <a:gd name="T10" fmla="*/ 241 w 266"/>
                    <a:gd name="T11" fmla="*/ 240 h 302"/>
                    <a:gd name="T12" fmla="*/ 230 w 266"/>
                    <a:gd name="T13" fmla="*/ 254 h 302"/>
                    <a:gd name="T14" fmla="*/ 218 w 266"/>
                    <a:gd name="T15" fmla="*/ 267 h 302"/>
                    <a:gd name="T16" fmla="*/ 205 w 266"/>
                    <a:gd name="T17" fmla="*/ 278 h 302"/>
                    <a:gd name="T18" fmla="*/ 191 w 266"/>
                    <a:gd name="T19" fmla="*/ 287 h 302"/>
                    <a:gd name="T20" fmla="*/ 175 w 266"/>
                    <a:gd name="T21" fmla="*/ 295 h 302"/>
                    <a:gd name="T22" fmla="*/ 159 w 266"/>
                    <a:gd name="T23" fmla="*/ 299 h 302"/>
                    <a:gd name="T24" fmla="*/ 142 w 266"/>
                    <a:gd name="T25" fmla="*/ 302 h 302"/>
                    <a:gd name="T26" fmla="*/ 126 w 266"/>
                    <a:gd name="T27" fmla="*/ 302 h 302"/>
                    <a:gd name="T28" fmla="*/ 109 w 266"/>
                    <a:gd name="T29" fmla="*/ 299 h 302"/>
                    <a:gd name="T30" fmla="*/ 93 w 266"/>
                    <a:gd name="T31" fmla="*/ 295 h 302"/>
                    <a:gd name="T32" fmla="*/ 77 w 266"/>
                    <a:gd name="T33" fmla="*/ 287 h 302"/>
                    <a:gd name="T34" fmla="*/ 63 w 266"/>
                    <a:gd name="T35" fmla="*/ 278 h 302"/>
                    <a:gd name="T36" fmla="*/ 49 w 266"/>
                    <a:gd name="T37" fmla="*/ 267 h 302"/>
                    <a:gd name="T38" fmla="*/ 38 w 266"/>
                    <a:gd name="T39" fmla="*/ 254 h 302"/>
                    <a:gd name="T40" fmla="*/ 27 w 266"/>
                    <a:gd name="T41" fmla="*/ 240 h 302"/>
                    <a:gd name="T42" fmla="*/ 17 w 266"/>
                    <a:gd name="T43" fmla="*/ 224 h 302"/>
                    <a:gd name="T44" fmla="*/ 10 w 266"/>
                    <a:gd name="T45" fmla="*/ 206 h 302"/>
                    <a:gd name="T46" fmla="*/ 5 w 266"/>
                    <a:gd name="T47" fmla="*/ 188 h 302"/>
                    <a:gd name="T48" fmla="*/ 2 w 266"/>
                    <a:gd name="T49" fmla="*/ 170 h 302"/>
                    <a:gd name="T50" fmla="*/ 0 w 266"/>
                    <a:gd name="T51" fmla="*/ 151 h 302"/>
                    <a:gd name="T52" fmla="*/ 2 w 266"/>
                    <a:gd name="T53" fmla="*/ 132 h 302"/>
                    <a:gd name="T54" fmla="*/ 5 w 266"/>
                    <a:gd name="T55" fmla="*/ 114 h 302"/>
                    <a:gd name="T56" fmla="*/ 10 w 266"/>
                    <a:gd name="T57" fmla="*/ 96 h 302"/>
                    <a:gd name="T58" fmla="*/ 17 w 266"/>
                    <a:gd name="T59" fmla="*/ 78 h 302"/>
                    <a:gd name="T60" fmla="*/ 27 w 266"/>
                    <a:gd name="T61" fmla="*/ 62 h 302"/>
                    <a:gd name="T62" fmla="*/ 38 w 266"/>
                    <a:gd name="T63" fmla="*/ 48 h 302"/>
                    <a:gd name="T64" fmla="*/ 49 w 266"/>
                    <a:gd name="T65" fmla="*/ 35 h 302"/>
                    <a:gd name="T66" fmla="*/ 63 w 266"/>
                    <a:gd name="T67" fmla="*/ 24 h 302"/>
                    <a:gd name="T68" fmla="*/ 77 w 266"/>
                    <a:gd name="T69" fmla="*/ 14 h 302"/>
                    <a:gd name="T70" fmla="*/ 93 w 266"/>
                    <a:gd name="T71" fmla="*/ 7 h 302"/>
                    <a:gd name="T72" fmla="*/ 109 w 266"/>
                    <a:gd name="T73" fmla="*/ 3 h 302"/>
                    <a:gd name="T74" fmla="*/ 125 w 266"/>
                    <a:gd name="T75" fmla="*/ 0 h 302"/>
                    <a:gd name="T76" fmla="*/ 142 w 266"/>
                    <a:gd name="T77" fmla="*/ 0 h 302"/>
                    <a:gd name="T78" fmla="*/ 159 w 266"/>
                    <a:gd name="T79" fmla="*/ 3 h 302"/>
                    <a:gd name="T80" fmla="*/ 175 w 266"/>
                    <a:gd name="T81" fmla="*/ 7 h 302"/>
                    <a:gd name="T82" fmla="*/ 191 w 266"/>
                    <a:gd name="T83" fmla="*/ 14 h 302"/>
                    <a:gd name="T84" fmla="*/ 205 w 266"/>
                    <a:gd name="T85" fmla="*/ 24 h 302"/>
                    <a:gd name="T86" fmla="*/ 218 w 266"/>
                    <a:gd name="T87" fmla="*/ 35 h 302"/>
                    <a:gd name="T88" fmla="*/ 230 w 266"/>
                    <a:gd name="T89" fmla="*/ 48 h 302"/>
                    <a:gd name="T90" fmla="*/ 241 w 266"/>
                    <a:gd name="T91" fmla="*/ 62 h 302"/>
                    <a:gd name="T92" fmla="*/ 251 w 266"/>
                    <a:gd name="T93" fmla="*/ 78 h 302"/>
                    <a:gd name="T94" fmla="*/ 258 w 266"/>
                    <a:gd name="T95" fmla="*/ 95 h 302"/>
                    <a:gd name="T96" fmla="*/ 263 w 266"/>
                    <a:gd name="T97" fmla="*/ 114 h 302"/>
                    <a:gd name="T98" fmla="*/ 266 w 266"/>
                    <a:gd name="T99" fmla="*/ 132 h 302"/>
                    <a:gd name="T100" fmla="*/ 266 w 266"/>
                    <a:gd name="T101" fmla="*/ 151 h 302"/>
                    <a:gd name="T102" fmla="*/ 266 w 266"/>
                    <a:gd name="T103" fmla="*/ 1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6" h="302">
                      <a:moveTo>
                        <a:pt x="266" y="151"/>
                      </a:moveTo>
                      <a:lnTo>
                        <a:pt x="266" y="170"/>
                      </a:lnTo>
                      <a:lnTo>
                        <a:pt x="263" y="188"/>
                      </a:lnTo>
                      <a:lnTo>
                        <a:pt x="258" y="206"/>
                      </a:lnTo>
                      <a:lnTo>
                        <a:pt x="251" y="224"/>
                      </a:lnTo>
                      <a:lnTo>
                        <a:pt x="241" y="240"/>
                      </a:lnTo>
                      <a:lnTo>
                        <a:pt x="230" y="254"/>
                      </a:lnTo>
                      <a:lnTo>
                        <a:pt x="218" y="267"/>
                      </a:lnTo>
                      <a:lnTo>
                        <a:pt x="205" y="278"/>
                      </a:lnTo>
                      <a:lnTo>
                        <a:pt x="191" y="287"/>
                      </a:lnTo>
                      <a:lnTo>
                        <a:pt x="175" y="295"/>
                      </a:lnTo>
                      <a:lnTo>
                        <a:pt x="159" y="299"/>
                      </a:lnTo>
                      <a:lnTo>
                        <a:pt x="142" y="302"/>
                      </a:lnTo>
                      <a:lnTo>
                        <a:pt x="126" y="302"/>
                      </a:lnTo>
                      <a:lnTo>
                        <a:pt x="109" y="299"/>
                      </a:lnTo>
                      <a:lnTo>
                        <a:pt x="93" y="295"/>
                      </a:lnTo>
                      <a:lnTo>
                        <a:pt x="77" y="287"/>
                      </a:lnTo>
                      <a:lnTo>
                        <a:pt x="63" y="278"/>
                      </a:lnTo>
                      <a:lnTo>
                        <a:pt x="49" y="267"/>
                      </a:lnTo>
                      <a:lnTo>
                        <a:pt x="38" y="254"/>
                      </a:lnTo>
                      <a:lnTo>
                        <a:pt x="27" y="240"/>
                      </a:lnTo>
                      <a:lnTo>
                        <a:pt x="17" y="224"/>
                      </a:lnTo>
                      <a:lnTo>
                        <a:pt x="10" y="206"/>
                      </a:lnTo>
                      <a:lnTo>
                        <a:pt x="5" y="188"/>
                      </a:lnTo>
                      <a:lnTo>
                        <a:pt x="2" y="170"/>
                      </a:lnTo>
                      <a:lnTo>
                        <a:pt x="0" y="151"/>
                      </a:lnTo>
                      <a:lnTo>
                        <a:pt x="2" y="132"/>
                      </a:lnTo>
                      <a:lnTo>
                        <a:pt x="5" y="114"/>
                      </a:lnTo>
                      <a:lnTo>
                        <a:pt x="10" y="96"/>
                      </a:lnTo>
                      <a:lnTo>
                        <a:pt x="17" y="78"/>
                      </a:lnTo>
                      <a:lnTo>
                        <a:pt x="27" y="62"/>
                      </a:lnTo>
                      <a:lnTo>
                        <a:pt x="38" y="48"/>
                      </a:lnTo>
                      <a:lnTo>
                        <a:pt x="49" y="35"/>
                      </a:lnTo>
                      <a:lnTo>
                        <a:pt x="63" y="24"/>
                      </a:lnTo>
                      <a:lnTo>
                        <a:pt x="77" y="14"/>
                      </a:lnTo>
                      <a:lnTo>
                        <a:pt x="93" y="7"/>
                      </a:lnTo>
                      <a:lnTo>
                        <a:pt x="109" y="3"/>
                      </a:lnTo>
                      <a:lnTo>
                        <a:pt x="125" y="0"/>
                      </a:lnTo>
                      <a:lnTo>
                        <a:pt x="142" y="0"/>
                      </a:lnTo>
                      <a:lnTo>
                        <a:pt x="159" y="3"/>
                      </a:lnTo>
                      <a:lnTo>
                        <a:pt x="175" y="7"/>
                      </a:lnTo>
                      <a:lnTo>
                        <a:pt x="191" y="14"/>
                      </a:lnTo>
                      <a:lnTo>
                        <a:pt x="205" y="24"/>
                      </a:lnTo>
                      <a:lnTo>
                        <a:pt x="218" y="35"/>
                      </a:lnTo>
                      <a:lnTo>
                        <a:pt x="230" y="48"/>
                      </a:lnTo>
                      <a:lnTo>
                        <a:pt x="241" y="62"/>
                      </a:lnTo>
                      <a:lnTo>
                        <a:pt x="251" y="78"/>
                      </a:lnTo>
                      <a:lnTo>
                        <a:pt x="258" y="95"/>
                      </a:lnTo>
                      <a:lnTo>
                        <a:pt x="263" y="114"/>
                      </a:lnTo>
                      <a:lnTo>
                        <a:pt x="266" y="132"/>
                      </a:lnTo>
                      <a:lnTo>
                        <a:pt x="266" y="151"/>
                      </a:lnTo>
                      <a:lnTo>
                        <a:pt x="266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Rectangle 288"/>
                <p:cNvSpPr>
                  <a:spLocks noChangeArrowheads="1"/>
                </p:cNvSpPr>
                <p:nvPr/>
              </p:nvSpPr>
              <p:spPr bwMode="auto">
                <a:xfrm>
                  <a:off x="288" y="587"/>
                  <a:ext cx="432" cy="192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5" name="Rectangle 289"/>
                <p:cNvSpPr>
                  <a:spLocks noChangeArrowheads="1"/>
                </p:cNvSpPr>
                <p:nvPr/>
              </p:nvSpPr>
              <p:spPr bwMode="auto">
                <a:xfrm>
                  <a:off x="530" y="451"/>
                  <a:ext cx="75" cy="159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290"/>
                <p:cNvSpPr>
                  <a:spLocks/>
                </p:cNvSpPr>
                <p:nvPr/>
              </p:nvSpPr>
              <p:spPr bwMode="auto">
                <a:xfrm>
                  <a:off x="471" y="451"/>
                  <a:ext cx="49" cy="154"/>
                </a:xfrm>
                <a:custGeom>
                  <a:avLst/>
                  <a:gdLst>
                    <a:gd name="T0" fmla="*/ 0 w 75"/>
                    <a:gd name="T1" fmla="*/ 22 h 215"/>
                    <a:gd name="T2" fmla="*/ 75 w 75"/>
                    <a:gd name="T3" fmla="*/ 0 h 215"/>
                    <a:gd name="T4" fmla="*/ 75 w 75"/>
                    <a:gd name="T5" fmla="*/ 215 h 215"/>
                    <a:gd name="T6" fmla="*/ 0 w 75"/>
                    <a:gd name="T7" fmla="*/ 191 h 215"/>
                    <a:gd name="T8" fmla="*/ 0 w 75"/>
                    <a:gd name="T9" fmla="*/ 2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215">
                      <a:moveTo>
                        <a:pt x="0" y="22"/>
                      </a:moveTo>
                      <a:lnTo>
                        <a:pt x="75" y="0"/>
                      </a:lnTo>
                      <a:lnTo>
                        <a:pt x="75" y="215"/>
                      </a:lnTo>
                      <a:lnTo>
                        <a:pt x="0" y="191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Rectangle 291"/>
                <p:cNvSpPr>
                  <a:spLocks noChangeArrowheads="1"/>
                </p:cNvSpPr>
                <p:nvPr/>
              </p:nvSpPr>
              <p:spPr bwMode="auto">
                <a:xfrm>
                  <a:off x="467" y="473"/>
                  <a:ext cx="4" cy="11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AutoShape 292"/>
                <p:cNvSpPr>
                  <a:spLocks noChangeArrowheads="1"/>
                </p:cNvSpPr>
                <p:nvPr/>
              </p:nvSpPr>
              <p:spPr bwMode="auto">
                <a:xfrm>
                  <a:off x="520" y="441"/>
                  <a:ext cx="14" cy="180"/>
                </a:xfrm>
                <a:prstGeom prst="roundRect">
                  <a:avLst>
                    <a:gd name="adj" fmla="val 42106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Rectangle 293"/>
                <p:cNvSpPr>
                  <a:spLocks noChangeArrowheads="1"/>
                </p:cNvSpPr>
                <p:nvPr/>
              </p:nvSpPr>
              <p:spPr bwMode="auto">
                <a:xfrm>
                  <a:off x="526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AutoShape 294"/>
                <p:cNvSpPr>
                  <a:spLocks noChangeArrowheads="1"/>
                </p:cNvSpPr>
                <p:nvPr/>
              </p:nvSpPr>
              <p:spPr bwMode="auto">
                <a:xfrm>
                  <a:off x="558" y="441"/>
                  <a:ext cx="13" cy="180"/>
                </a:xfrm>
                <a:prstGeom prst="roundRect">
                  <a:avLst>
                    <a:gd name="adj" fmla="val 44444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Rectangle 295"/>
                <p:cNvSpPr>
                  <a:spLocks noChangeArrowheads="1"/>
                </p:cNvSpPr>
                <p:nvPr/>
              </p:nvSpPr>
              <p:spPr bwMode="auto">
                <a:xfrm>
                  <a:off x="563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AutoShape 296"/>
                <p:cNvSpPr>
                  <a:spLocks noChangeArrowheads="1"/>
                </p:cNvSpPr>
                <p:nvPr/>
              </p:nvSpPr>
              <p:spPr bwMode="auto">
                <a:xfrm>
                  <a:off x="594" y="441"/>
                  <a:ext cx="16" cy="180"/>
                </a:xfrm>
                <a:prstGeom prst="roundRect">
                  <a:avLst>
                    <a:gd name="adj" fmla="val 40000"/>
                  </a:avLst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Rectangle 297"/>
                <p:cNvSpPr>
                  <a:spLocks noChangeArrowheads="1"/>
                </p:cNvSpPr>
                <p:nvPr/>
              </p:nvSpPr>
              <p:spPr bwMode="auto">
                <a:xfrm>
                  <a:off x="600" y="432"/>
                  <a:ext cx="3" cy="197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298"/>
                <p:cNvSpPr>
                  <a:spLocks/>
                </p:cNvSpPr>
                <p:nvPr/>
              </p:nvSpPr>
              <p:spPr bwMode="auto">
                <a:xfrm>
                  <a:off x="610" y="515"/>
                  <a:ext cx="36" cy="121"/>
                </a:xfrm>
                <a:custGeom>
                  <a:avLst/>
                  <a:gdLst>
                    <a:gd name="T0" fmla="*/ 0 w 55"/>
                    <a:gd name="T1" fmla="*/ 2 h 170"/>
                    <a:gd name="T2" fmla="*/ 0 w 55"/>
                    <a:gd name="T3" fmla="*/ 170 h 170"/>
                    <a:gd name="T4" fmla="*/ 55 w 55"/>
                    <a:gd name="T5" fmla="*/ 170 h 170"/>
                    <a:gd name="T6" fmla="*/ 29 w 55"/>
                    <a:gd name="T7" fmla="*/ 0 h 170"/>
                    <a:gd name="T8" fmla="*/ 4 w 55"/>
                    <a:gd name="T9" fmla="*/ 0 h 170"/>
                    <a:gd name="T10" fmla="*/ 0 w 55"/>
                    <a:gd name="T11" fmla="*/ 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" h="170">
                      <a:moveTo>
                        <a:pt x="0" y="2"/>
                      </a:moveTo>
                      <a:lnTo>
                        <a:pt x="0" y="170"/>
                      </a:lnTo>
                      <a:lnTo>
                        <a:pt x="55" y="170"/>
                      </a:lnTo>
                      <a:lnTo>
                        <a:pt x="2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Rectangle 299"/>
                <p:cNvSpPr>
                  <a:spLocks noChangeArrowheads="1"/>
                </p:cNvSpPr>
                <p:nvPr/>
              </p:nvSpPr>
              <p:spPr bwMode="auto">
                <a:xfrm>
                  <a:off x="610" y="451"/>
                  <a:ext cx="16" cy="70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00"/>
                <p:cNvSpPr>
                  <a:spLocks noChangeShapeType="1"/>
                </p:cNvSpPr>
                <p:nvPr/>
              </p:nvSpPr>
              <p:spPr bwMode="auto">
                <a:xfrm flipH="1" flipV="1">
                  <a:off x="625" y="506"/>
                  <a:ext cx="1" cy="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01"/>
                <p:cNvSpPr>
                  <a:spLocks noChangeShapeType="1"/>
                </p:cNvSpPr>
                <p:nvPr/>
              </p:nvSpPr>
              <p:spPr bwMode="auto">
                <a:xfrm>
                  <a:off x="610" y="521"/>
                  <a:ext cx="15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02"/>
                <p:cNvSpPr>
                  <a:spLocks noChangeShapeType="1"/>
                </p:cNvSpPr>
                <p:nvPr/>
              </p:nvSpPr>
              <p:spPr bwMode="auto">
                <a:xfrm>
                  <a:off x="625" y="506"/>
                  <a:ext cx="1" cy="15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03"/>
                <p:cNvSpPr>
                  <a:spLocks noChangeShapeType="1"/>
                </p:cNvSpPr>
                <p:nvPr/>
              </p:nvSpPr>
              <p:spPr bwMode="auto">
                <a:xfrm flipH="1">
                  <a:off x="625" y="515"/>
                  <a:ext cx="1" cy="1"/>
                </a:xfrm>
                <a:prstGeom prst="line">
                  <a:avLst/>
                </a:prstGeom>
                <a:no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1" name="Line 304"/>
              <p:cNvSpPr>
                <a:spLocks noChangeShapeType="1"/>
              </p:cNvSpPr>
              <p:nvPr/>
            </p:nvSpPr>
            <p:spPr bwMode="auto">
              <a:xfrm>
                <a:off x="4080" y="2722"/>
                <a:ext cx="0" cy="902"/>
              </a:xfrm>
              <a:prstGeom prst="line">
                <a:avLst/>
              </a:prstGeom>
              <a:noFill/>
              <a:ln w="57150">
                <a:solidFill>
                  <a:srgbClr val="0027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" name="Group 305"/>
            <p:cNvGrpSpPr>
              <a:grpSpLocks/>
            </p:cNvGrpSpPr>
            <p:nvPr/>
          </p:nvGrpSpPr>
          <p:grpSpPr bwMode="auto">
            <a:xfrm>
              <a:off x="4140" y="1697"/>
              <a:ext cx="70" cy="129"/>
              <a:chOff x="1152" y="9216"/>
              <a:chExt cx="288" cy="720"/>
            </a:xfrm>
          </p:grpSpPr>
          <p:sp>
            <p:nvSpPr>
              <p:cNvPr id="197" name="AutoShape 306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AutoShape 307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308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309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310"/>
            <p:cNvGrpSpPr>
              <a:grpSpLocks/>
            </p:cNvGrpSpPr>
            <p:nvPr/>
          </p:nvGrpSpPr>
          <p:grpSpPr bwMode="auto">
            <a:xfrm>
              <a:off x="4140" y="1925"/>
              <a:ext cx="70" cy="129"/>
              <a:chOff x="1152" y="9216"/>
              <a:chExt cx="288" cy="720"/>
            </a:xfrm>
          </p:grpSpPr>
          <p:sp>
            <p:nvSpPr>
              <p:cNvPr id="193" name="AutoShape 311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AutoShape 312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313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314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3" name="Group 315"/>
            <p:cNvGrpSpPr>
              <a:grpSpLocks/>
            </p:cNvGrpSpPr>
            <p:nvPr/>
          </p:nvGrpSpPr>
          <p:grpSpPr bwMode="auto">
            <a:xfrm>
              <a:off x="4140" y="2172"/>
              <a:ext cx="70" cy="130"/>
              <a:chOff x="1152" y="9216"/>
              <a:chExt cx="288" cy="720"/>
            </a:xfrm>
          </p:grpSpPr>
          <p:sp>
            <p:nvSpPr>
              <p:cNvPr id="189" name="AutoShape 316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AutoShape 317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318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319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" name="Group 320"/>
            <p:cNvGrpSpPr>
              <a:grpSpLocks/>
            </p:cNvGrpSpPr>
            <p:nvPr/>
          </p:nvGrpSpPr>
          <p:grpSpPr bwMode="auto">
            <a:xfrm>
              <a:off x="4140" y="2647"/>
              <a:ext cx="70" cy="130"/>
              <a:chOff x="1152" y="9216"/>
              <a:chExt cx="288" cy="720"/>
            </a:xfrm>
          </p:grpSpPr>
          <p:sp>
            <p:nvSpPr>
              <p:cNvPr id="185" name="AutoShape 321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AutoShape 322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323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324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" name="Group 325"/>
            <p:cNvGrpSpPr>
              <a:grpSpLocks/>
            </p:cNvGrpSpPr>
            <p:nvPr/>
          </p:nvGrpSpPr>
          <p:grpSpPr bwMode="auto">
            <a:xfrm>
              <a:off x="4140" y="2882"/>
              <a:ext cx="70" cy="130"/>
              <a:chOff x="1152" y="9216"/>
              <a:chExt cx="288" cy="720"/>
            </a:xfrm>
          </p:grpSpPr>
          <p:sp>
            <p:nvSpPr>
              <p:cNvPr id="181" name="AutoShape 326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AutoShape 327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328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329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" name="Group 330"/>
            <p:cNvGrpSpPr>
              <a:grpSpLocks/>
            </p:cNvGrpSpPr>
            <p:nvPr/>
          </p:nvGrpSpPr>
          <p:grpSpPr bwMode="auto">
            <a:xfrm>
              <a:off x="4140" y="3122"/>
              <a:ext cx="70" cy="130"/>
              <a:chOff x="1152" y="9216"/>
              <a:chExt cx="288" cy="720"/>
            </a:xfrm>
          </p:grpSpPr>
          <p:sp>
            <p:nvSpPr>
              <p:cNvPr id="177" name="AutoShape 331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AutoShape 332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333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334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0" name="Text Box 335"/>
          <p:cNvSpPr txBox="1">
            <a:spLocks noChangeArrowheads="1"/>
          </p:cNvSpPr>
          <p:nvPr/>
        </p:nvSpPr>
        <p:spPr bwMode="auto">
          <a:xfrm>
            <a:off x="5517489" y="2206477"/>
            <a:ext cx="742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15ºC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1" name="Text Box 336"/>
          <p:cNvSpPr txBox="1">
            <a:spLocks noChangeArrowheads="1"/>
          </p:cNvSpPr>
          <p:nvPr/>
        </p:nvSpPr>
        <p:spPr bwMode="auto">
          <a:xfrm>
            <a:off x="8046806" y="3833256"/>
            <a:ext cx="91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800080"/>
                </a:solidFill>
                <a:latin typeface="Arial" charset="0"/>
              </a:rPr>
              <a:t>10.0ºC</a:t>
            </a:r>
            <a:endParaRPr lang="en-US" alt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2" name="Text Box 337"/>
          <p:cNvSpPr txBox="1">
            <a:spLocks noChangeArrowheads="1"/>
          </p:cNvSpPr>
          <p:nvPr/>
        </p:nvSpPr>
        <p:spPr bwMode="auto">
          <a:xfrm>
            <a:off x="5669889" y="5559277"/>
            <a:ext cx="692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5.5ºC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335" name="Text Box 170"/>
          <p:cNvSpPr txBox="1">
            <a:spLocks noChangeArrowheads="1"/>
          </p:cNvSpPr>
          <p:nvPr/>
        </p:nvSpPr>
        <p:spPr bwMode="auto">
          <a:xfrm>
            <a:off x="4654276" y="3655143"/>
            <a:ext cx="1581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Evaporadores</a:t>
            </a:r>
            <a:endParaRPr lang="en-US" altLang="en-US" sz="1600" b="1" dirty="0" smtClean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em</a:t>
            </a:r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Série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9556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04" y="304800"/>
            <a:ext cx="6597650" cy="561975"/>
          </a:xfrm>
        </p:spPr>
        <p:txBody>
          <a:bodyPr/>
          <a:lstStyle/>
          <a:p>
            <a:r>
              <a:rPr lang="pt-BR" sz="3100" b="0" dirty="0" err="1" smtClean="0">
                <a:solidFill>
                  <a:srgbClr val="002060"/>
                </a:solidFill>
              </a:rPr>
              <a:t>Chillers</a:t>
            </a:r>
            <a:r>
              <a:rPr lang="pt-BR" sz="3100" b="0" dirty="0" smtClean="0">
                <a:solidFill>
                  <a:srgbClr val="002060"/>
                </a:solidFill>
              </a:rPr>
              <a:t> em Série e Redundância</a:t>
            </a:r>
            <a:endParaRPr lang="en-US" sz="3100" b="0" dirty="0">
              <a:solidFill>
                <a:srgbClr val="002060"/>
              </a:solidFill>
            </a:endParaRPr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3236616" y="3452812"/>
            <a:ext cx="109538" cy="206375"/>
            <a:chOff x="1803" y="1923"/>
            <a:chExt cx="69" cy="130"/>
          </a:xfrm>
        </p:grpSpPr>
        <p:sp>
          <p:nvSpPr>
            <p:cNvPr id="7" name="AutoShape 202"/>
            <p:cNvSpPr>
              <a:spLocks noChangeArrowheads="1"/>
            </p:cNvSpPr>
            <p:nvPr/>
          </p:nvSpPr>
          <p:spPr bwMode="auto">
            <a:xfrm>
              <a:off x="1803" y="2001"/>
              <a:ext cx="69" cy="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203"/>
            <p:cNvSpPr>
              <a:spLocks noChangeArrowheads="1"/>
            </p:cNvSpPr>
            <p:nvPr/>
          </p:nvSpPr>
          <p:spPr bwMode="auto">
            <a:xfrm flipH="1" flipV="1">
              <a:off x="1803" y="1949"/>
              <a:ext cx="69" cy="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04"/>
            <p:cNvSpPr>
              <a:spLocks noChangeShapeType="1"/>
            </p:cNvSpPr>
            <p:nvPr/>
          </p:nvSpPr>
          <p:spPr bwMode="auto">
            <a:xfrm>
              <a:off x="1803" y="192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05"/>
            <p:cNvSpPr>
              <a:spLocks noChangeShapeType="1"/>
            </p:cNvSpPr>
            <p:nvPr/>
          </p:nvSpPr>
          <p:spPr bwMode="auto">
            <a:xfrm>
              <a:off x="1838" y="1923"/>
              <a:ext cx="0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6681" y="6019800"/>
            <a:ext cx="86873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buClr>
                <a:schemeClr val="folHlink"/>
              </a:buClr>
              <a:buSzPct val="70000"/>
              <a:buFont typeface="Monotype Sorts" pitchFamily="2" charset="2"/>
              <a:buChar char="s"/>
            </a:pPr>
            <a:r>
              <a:rPr lang="en-US" altLang="en-US" sz="2600" b="1" dirty="0">
                <a:solidFill>
                  <a:schemeClr val="accent6"/>
                </a:solidFill>
                <a:latin typeface="Arial" charset="0"/>
              </a:rPr>
              <a:t>  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O chiller do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" charset="0"/>
              </a:rPr>
              <a:t>meio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" charset="0"/>
              </a:rPr>
              <a:t>pode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" charset="0"/>
              </a:rPr>
              <a:t>operar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" charset="0"/>
              </a:rPr>
              <a:t>em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" charset="0"/>
              </a:rPr>
              <a:t>modo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 “upstream” </a:t>
            </a:r>
            <a:r>
              <a:rPr lang="en-US" altLang="en-US" sz="1800" b="1" dirty="0" err="1" smtClean="0">
                <a:solidFill>
                  <a:schemeClr val="accent6"/>
                </a:solidFill>
                <a:latin typeface="Arial" charset="0"/>
              </a:rPr>
              <a:t>ou</a:t>
            </a:r>
            <a:r>
              <a:rPr lang="en-US" altLang="en-US" sz="1800" b="1" dirty="0" smtClean="0">
                <a:solidFill>
                  <a:schemeClr val="accent6"/>
                </a:solidFill>
                <a:latin typeface="Arial" charset="0"/>
              </a:rPr>
              <a:t> “downstream”</a:t>
            </a:r>
            <a:endParaRPr lang="en-US" altLang="en-US" sz="1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439941" y="263048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grpSp>
        <p:nvGrpSpPr>
          <p:cNvPr id="14" name="Group 207"/>
          <p:cNvGrpSpPr>
            <a:grpSpLocks/>
          </p:cNvGrpSpPr>
          <p:nvPr/>
        </p:nvGrpSpPr>
        <p:grpSpPr bwMode="auto">
          <a:xfrm>
            <a:off x="2169816" y="2058987"/>
            <a:ext cx="1295400" cy="3705225"/>
            <a:chOff x="1152" y="1344"/>
            <a:chExt cx="816" cy="233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1756" y="2304"/>
              <a:ext cx="190" cy="0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1152" y="2009"/>
              <a:ext cx="1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152" y="2304"/>
              <a:ext cx="1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1152" y="2722"/>
              <a:ext cx="1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1152" y="1344"/>
              <a:ext cx="0" cy="13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756" y="2009"/>
              <a:ext cx="190" cy="0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756" y="2722"/>
              <a:ext cx="190" cy="0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1968" y="1998"/>
              <a:ext cx="0" cy="1680"/>
            </a:xfrm>
            <a:prstGeom prst="line">
              <a:avLst/>
            </a:prstGeom>
            <a:noFill/>
            <a:ln w="5715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16"/>
            <p:cNvGrpSpPr>
              <a:grpSpLocks/>
            </p:cNvGrpSpPr>
            <p:nvPr/>
          </p:nvGrpSpPr>
          <p:grpSpPr bwMode="auto">
            <a:xfrm>
              <a:off x="1342" y="1871"/>
              <a:ext cx="414" cy="171"/>
              <a:chOff x="288" y="432"/>
              <a:chExt cx="432" cy="347"/>
            </a:xfrm>
          </p:grpSpPr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625" y="490"/>
                <a:ext cx="95" cy="5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8"/>
              <p:cNvSpPr>
                <a:spLocks/>
              </p:cNvSpPr>
              <p:nvPr/>
            </p:nvSpPr>
            <p:spPr bwMode="auto">
              <a:xfrm>
                <a:off x="380" y="479"/>
                <a:ext cx="175" cy="216"/>
              </a:xfrm>
              <a:custGeom>
                <a:avLst/>
                <a:gdLst>
                  <a:gd name="T0" fmla="*/ 266 w 266"/>
                  <a:gd name="T1" fmla="*/ 151 h 302"/>
                  <a:gd name="T2" fmla="*/ 266 w 266"/>
                  <a:gd name="T3" fmla="*/ 170 h 302"/>
                  <a:gd name="T4" fmla="*/ 263 w 266"/>
                  <a:gd name="T5" fmla="*/ 188 h 302"/>
                  <a:gd name="T6" fmla="*/ 258 w 266"/>
                  <a:gd name="T7" fmla="*/ 206 h 302"/>
                  <a:gd name="T8" fmla="*/ 251 w 266"/>
                  <a:gd name="T9" fmla="*/ 224 h 302"/>
                  <a:gd name="T10" fmla="*/ 241 w 266"/>
                  <a:gd name="T11" fmla="*/ 240 h 302"/>
                  <a:gd name="T12" fmla="*/ 230 w 266"/>
                  <a:gd name="T13" fmla="*/ 254 h 302"/>
                  <a:gd name="T14" fmla="*/ 218 w 266"/>
                  <a:gd name="T15" fmla="*/ 267 h 302"/>
                  <a:gd name="T16" fmla="*/ 205 w 266"/>
                  <a:gd name="T17" fmla="*/ 278 h 302"/>
                  <a:gd name="T18" fmla="*/ 191 w 266"/>
                  <a:gd name="T19" fmla="*/ 287 h 302"/>
                  <a:gd name="T20" fmla="*/ 175 w 266"/>
                  <a:gd name="T21" fmla="*/ 295 h 302"/>
                  <a:gd name="T22" fmla="*/ 159 w 266"/>
                  <a:gd name="T23" fmla="*/ 299 h 302"/>
                  <a:gd name="T24" fmla="*/ 142 w 266"/>
                  <a:gd name="T25" fmla="*/ 302 h 302"/>
                  <a:gd name="T26" fmla="*/ 126 w 266"/>
                  <a:gd name="T27" fmla="*/ 302 h 302"/>
                  <a:gd name="T28" fmla="*/ 109 w 266"/>
                  <a:gd name="T29" fmla="*/ 299 h 302"/>
                  <a:gd name="T30" fmla="*/ 93 w 266"/>
                  <a:gd name="T31" fmla="*/ 295 h 302"/>
                  <a:gd name="T32" fmla="*/ 77 w 266"/>
                  <a:gd name="T33" fmla="*/ 287 h 302"/>
                  <a:gd name="T34" fmla="*/ 63 w 266"/>
                  <a:gd name="T35" fmla="*/ 278 h 302"/>
                  <a:gd name="T36" fmla="*/ 49 w 266"/>
                  <a:gd name="T37" fmla="*/ 267 h 302"/>
                  <a:gd name="T38" fmla="*/ 38 w 266"/>
                  <a:gd name="T39" fmla="*/ 254 h 302"/>
                  <a:gd name="T40" fmla="*/ 27 w 266"/>
                  <a:gd name="T41" fmla="*/ 240 h 302"/>
                  <a:gd name="T42" fmla="*/ 17 w 266"/>
                  <a:gd name="T43" fmla="*/ 224 h 302"/>
                  <a:gd name="T44" fmla="*/ 10 w 266"/>
                  <a:gd name="T45" fmla="*/ 206 h 302"/>
                  <a:gd name="T46" fmla="*/ 5 w 266"/>
                  <a:gd name="T47" fmla="*/ 188 h 302"/>
                  <a:gd name="T48" fmla="*/ 2 w 266"/>
                  <a:gd name="T49" fmla="*/ 170 h 302"/>
                  <a:gd name="T50" fmla="*/ 0 w 266"/>
                  <a:gd name="T51" fmla="*/ 151 h 302"/>
                  <a:gd name="T52" fmla="*/ 2 w 266"/>
                  <a:gd name="T53" fmla="*/ 132 h 302"/>
                  <a:gd name="T54" fmla="*/ 5 w 266"/>
                  <a:gd name="T55" fmla="*/ 114 h 302"/>
                  <a:gd name="T56" fmla="*/ 10 w 266"/>
                  <a:gd name="T57" fmla="*/ 96 h 302"/>
                  <a:gd name="T58" fmla="*/ 17 w 266"/>
                  <a:gd name="T59" fmla="*/ 78 h 302"/>
                  <a:gd name="T60" fmla="*/ 27 w 266"/>
                  <a:gd name="T61" fmla="*/ 62 h 302"/>
                  <a:gd name="T62" fmla="*/ 38 w 266"/>
                  <a:gd name="T63" fmla="*/ 48 h 302"/>
                  <a:gd name="T64" fmla="*/ 49 w 266"/>
                  <a:gd name="T65" fmla="*/ 35 h 302"/>
                  <a:gd name="T66" fmla="*/ 63 w 266"/>
                  <a:gd name="T67" fmla="*/ 24 h 302"/>
                  <a:gd name="T68" fmla="*/ 77 w 266"/>
                  <a:gd name="T69" fmla="*/ 14 h 302"/>
                  <a:gd name="T70" fmla="*/ 93 w 266"/>
                  <a:gd name="T71" fmla="*/ 7 h 302"/>
                  <a:gd name="T72" fmla="*/ 109 w 266"/>
                  <a:gd name="T73" fmla="*/ 3 h 302"/>
                  <a:gd name="T74" fmla="*/ 125 w 266"/>
                  <a:gd name="T75" fmla="*/ 0 h 302"/>
                  <a:gd name="T76" fmla="*/ 142 w 266"/>
                  <a:gd name="T77" fmla="*/ 0 h 302"/>
                  <a:gd name="T78" fmla="*/ 159 w 266"/>
                  <a:gd name="T79" fmla="*/ 3 h 302"/>
                  <a:gd name="T80" fmla="*/ 175 w 266"/>
                  <a:gd name="T81" fmla="*/ 7 h 302"/>
                  <a:gd name="T82" fmla="*/ 191 w 266"/>
                  <a:gd name="T83" fmla="*/ 14 h 302"/>
                  <a:gd name="T84" fmla="*/ 205 w 266"/>
                  <a:gd name="T85" fmla="*/ 24 h 302"/>
                  <a:gd name="T86" fmla="*/ 218 w 266"/>
                  <a:gd name="T87" fmla="*/ 35 h 302"/>
                  <a:gd name="T88" fmla="*/ 230 w 266"/>
                  <a:gd name="T89" fmla="*/ 48 h 302"/>
                  <a:gd name="T90" fmla="*/ 241 w 266"/>
                  <a:gd name="T91" fmla="*/ 62 h 302"/>
                  <a:gd name="T92" fmla="*/ 251 w 266"/>
                  <a:gd name="T93" fmla="*/ 78 h 302"/>
                  <a:gd name="T94" fmla="*/ 258 w 266"/>
                  <a:gd name="T95" fmla="*/ 95 h 302"/>
                  <a:gd name="T96" fmla="*/ 263 w 266"/>
                  <a:gd name="T97" fmla="*/ 114 h 302"/>
                  <a:gd name="T98" fmla="*/ 266 w 266"/>
                  <a:gd name="T99" fmla="*/ 132 h 302"/>
                  <a:gd name="T100" fmla="*/ 266 w 266"/>
                  <a:gd name="T101" fmla="*/ 151 h 302"/>
                  <a:gd name="T102" fmla="*/ 266 w 266"/>
                  <a:gd name="T103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02">
                    <a:moveTo>
                      <a:pt x="266" y="151"/>
                    </a:moveTo>
                    <a:lnTo>
                      <a:pt x="266" y="170"/>
                    </a:lnTo>
                    <a:lnTo>
                      <a:pt x="263" y="188"/>
                    </a:lnTo>
                    <a:lnTo>
                      <a:pt x="258" y="206"/>
                    </a:lnTo>
                    <a:lnTo>
                      <a:pt x="251" y="224"/>
                    </a:lnTo>
                    <a:lnTo>
                      <a:pt x="241" y="240"/>
                    </a:lnTo>
                    <a:lnTo>
                      <a:pt x="230" y="254"/>
                    </a:lnTo>
                    <a:lnTo>
                      <a:pt x="218" y="267"/>
                    </a:lnTo>
                    <a:lnTo>
                      <a:pt x="205" y="278"/>
                    </a:lnTo>
                    <a:lnTo>
                      <a:pt x="191" y="287"/>
                    </a:lnTo>
                    <a:lnTo>
                      <a:pt x="175" y="295"/>
                    </a:lnTo>
                    <a:lnTo>
                      <a:pt x="159" y="299"/>
                    </a:lnTo>
                    <a:lnTo>
                      <a:pt x="142" y="302"/>
                    </a:lnTo>
                    <a:lnTo>
                      <a:pt x="126" y="302"/>
                    </a:lnTo>
                    <a:lnTo>
                      <a:pt x="109" y="299"/>
                    </a:lnTo>
                    <a:lnTo>
                      <a:pt x="93" y="295"/>
                    </a:lnTo>
                    <a:lnTo>
                      <a:pt x="77" y="287"/>
                    </a:lnTo>
                    <a:lnTo>
                      <a:pt x="63" y="278"/>
                    </a:lnTo>
                    <a:lnTo>
                      <a:pt x="49" y="267"/>
                    </a:lnTo>
                    <a:lnTo>
                      <a:pt x="38" y="254"/>
                    </a:lnTo>
                    <a:lnTo>
                      <a:pt x="27" y="240"/>
                    </a:lnTo>
                    <a:lnTo>
                      <a:pt x="17" y="224"/>
                    </a:lnTo>
                    <a:lnTo>
                      <a:pt x="10" y="206"/>
                    </a:lnTo>
                    <a:lnTo>
                      <a:pt x="5" y="188"/>
                    </a:lnTo>
                    <a:lnTo>
                      <a:pt x="2" y="170"/>
                    </a:lnTo>
                    <a:lnTo>
                      <a:pt x="0" y="151"/>
                    </a:lnTo>
                    <a:lnTo>
                      <a:pt x="2" y="132"/>
                    </a:lnTo>
                    <a:lnTo>
                      <a:pt x="5" y="114"/>
                    </a:lnTo>
                    <a:lnTo>
                      <a:pt x="10" y="96"/>
                    </a:lnTo>
                    <a:lnTo>
                      <a:pt x="17" y="78"/>
                    </a:lnTo>
                    <a:lnTo>
                      <a:pt x="27" y="62"/>
                    </a:lnTo>
                    <a:lnTo>
                      <a:pt x="38" y="48"/>
                    </a:lnTo>
                    <a:lnTo>
                      <a:pt x="49" y="35"/>
                    </a:lnTo>
                    <a:lnTo>
                      <a:pt x="63" y="24"/>
                    </a:lnTo>
                    <a:lnTo>
                      <a:pt x="77" y="14"/>
                    </a:lnTo>
                    <a:lnTo>
                      <a:pt x="93" y="7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9" y="3"/>
                    </a:lnTo>
                    <a:lnTo>
                      <a:pt x="175" y="7"/>
                    </a:lnTo>
                    <a:lnTo>
                      <a:pt x="191" y="14"/>
                    </a:lnTo>
                    <a:lnTo>
                      <a:pt x="205" y="24"/>
                    </a:lnTo>
                    <a:lnTo>
                      <a:pt x="218" y="35"/>
                    </a:lnTo>
                    <a:lnTo>
                      <a:pt x="230" y="48"/>
                    </a:lnTo>
                    <a:lnTo>
                      <a:pt x="241" y="62"/>
                    </a:lnTo>
                    <a:lnTo>
                      <a:pt x="251" y="78"/>
                    </a:lnTo>
                    <a:lnTo>
                      <a:pt x="258" y="95"/>
                    </a:lnTo>
                    <a:lnTo>
                      <a:pt x="263" y="114"/>
                    </a:lnTo>
                    <a:lnTo>
                      <a:pt x="266" y="132"/>
                    </a:lnTo>
                    <a:lnTo>
                      <a:pt x="266" y="151"/>
                    </a:lnTo>
                    <a:lnTo>
                      <a:pt x="26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88" y="587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20"/>
              <p:cNvSpPr>
                <a:spLocks noChangeArrowheads="1"/>
              </p:cNvSpPr>
              <p:nvPr/>
            </p:nvSpPr>
            <p:spPr bwMode="auto">
              <a:xfrm>
                <a:off x="530" y="451"/>
                <a:ext cx="75" cy="15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auto">
              <a:xfrm>
                <a:off x="471" y="451"/>
                <a:ext cx="49" cy="154"/>
              </a:xfrm>
              <a:custGeom>
                <a:avLst/>
                <a:gdLst>
                  <a:gd name="T0" fmla="*/ 0 w 75"/>
                  <a:gd name="T1" fmla="*/ 22 h 215"/>
                  <a:gd name="T2" fmla="*/ 75 w 75"/>
                  <a:gd name="T3" fmla="*/ 0 h 215"/>
                  <a:gd name="T4" fmla="*/ 75 w 75"/>
                  <a:gd name="T5" fmla="*/ 215 h 215"/>
                  <a:gd name="T6" fmla="*/ 0 w 75"/>
                  <a:gd name="T7" fmla="*/ 191 h 215"/>
                  <a:gd name="T8" fmla="*/ 0 w 75"/>
                  <a:gd name="T9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15">
                    <a:moveTo>
                      <a:pt x="0" y="22"/>
                    </a:moveTo>
                    <a:lnTo>
                      <a:pt x="75" y="0"/>
                    </a:lnTo>
                    <a:lnTo>
                      <a:pt x="75" y="215"/>
                    </a:lnTo>
                    <a:lnTo>
                      <a:pt x="0" y="19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467" y="473"/>
                <a:ext cx="4" cy="11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AutoShape 23"/>
              <p:cNvSpPr>
                <a:spLocks noChangeArrowheads="1"/>
              </p:cNvSpPr>
              <p:nvPr/>
            </p:nvSpPr>
            <p:spPr bwMode="auto">
              <a:xfrm>
                <a:off x="520" y="441"/>
                <a:ext cx="14" cy="180"/>
              </a:xfrm>
              <a:prstGeom prst="roundRect">
                <a:avLst>
                  <a:gd name="adj" fmla="val 42106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526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AutoShape 25"/>
              <p:cNvSpPr>
                <a:spLocks noChangeArrowheads="1"/>
              </p:cNvSpPr>
              <p:nvPr/>
            </p:nvSpPr>
            <p:spPr bwMode="auto">
              <a:xfrm>
                <a:off x="558" y="441"/>
                <a:ext cx="13" cy="180"/>
              </a:xfrm>
              <a:prstGeom prst="roundRect">
                <a:avLst>
                  <a:gd name="adj" fmla="val 4444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563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AutoShape 27"/>
              <p:cNvSpPr>
                <a:spLocks noChangeArrowheads="1"/>
              </p:cNvSpPr>
              <p:nvPr/>
            </p:nvSpPr>
            <p:spPr bwMode="auto">
              <a:xfrm>
                <a:off x="594" y="441"/>
                <a:ext cx="16" cy="180"/>
              </a:xfrm>
              <a:prstGeom prst="roundRect">
                <a:avLst>
                  <a:gd name="adj" fmla="val 40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Rectangle 28"/>
              <p:cNvSpPr>
                <a:spLocks noChangeArrowheads="1"/>
              </p:cNvSpPr>
              <p:nvPr/>
            </p:nvSpPr>
            <p:spPr bwMode="auto">
              <a:xfrm>
                <a:off x="600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9"/>
              <p:cNvSpPr>
                <a:spLocks/>
              </p:cNvSpPr>
              <p:nvPr/>
            </p:nvSpPr>
            <p:spPr bwMode="auto">
              <a:xfrm>
                <a:off x="610" y="515"/>
                <a:ext cx="36" cy="121"/>
              </a:xfrm>
              <a:custGeom>
                <a:avLst/>
                <a:gdLst>
                  <a:gd name="T0" fmla="*/ 0 w 55"/>
                  <a:gd name="T1" fmla="*/ 2 h 170"/>
                  <a:gd name="T2" fmla="*/ 0 w 55"/>
                  <a:gd name="T3" fmla="*/ 170 h 170"/>
                  <a:gd name="T4" fmla="*/ 55 w 55"/>
                  <a:gd name="T5" fmla="*/ 170 h 170"/>
                  <a:gd name="T6" fmla="*/ 29 w 55"/>
                  <a:gd name="T7" fmla="*/ 0 h 170"/>
                  <a:gd name="T8" fmla="*/ 4 w 55"/>
                  <a:gd name="T9" fmla="*/ 0 h 170"/>
                  <a:gd name="T10" fmla="*/ 0 w 55"/>
                  <a:gd name="T11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0">
                    <a:moveTo>
                      <a:pt x="0" y="2"/>
                    </a:moveTo>
                    <a:lnTo>
                      <a:pt x="0" y="170"/>
                    </a:lnTo>
                    <a:lnTo>
                      <a:pt x="55" y="17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Rectangle 30"/>
              <p:cNvSpPr>
                <a:spLocks noChangeArrowheads="1"/>
              </p:cNvSpPr>
              <p:nvPr/>
            </p:nvSpPr>
            <p:spPr bwMode="auto">
              <a:xfrm>
                <a:off x="610" y="451"/>
                <a:ext cx="16" cy="7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 flipH="1" flipV="1">
                <a:off x="625" y="50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32"/>
              <p:cNvSpPr>
                <a:spLocks noChangeShapeType="1"/>
              </p:cNvSpPr>
              <p:nvPr/>
            </p:nvSpPr>
            <p:spPr bwMode="auto">
              <a:xfrm>
                <a:off x="610" y="521"/>
                <a:ext cx="15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33"/>
              <p:cNvSpPr>
                <a:spLocks noChangeShapeType="1"/>
              </p:cNvSpPr>
              <p:nvPr/>
            </p:nvSpPr>
            <p:spPr bwMode="auto">
              <a:xfrm>
                <a:off x="625" y="506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34"/>
              <p:cNvSpPr>
                <a:spLocks noChangeShapeType="1"/>
              </p:cNvSpPr>
              <p:nvPr/>
            </p:nvSpPr>
            <p:spPr bwMode="auto">
              <a:xfrm flipH="1">
                <a:off x="625" y="51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>
              <a:off x="1342" y="2180"/>
              <a:ext cx="414" cy="172"/>
              <a:chOff x="288" y="432"/>
              <a:chExt cx="432" cy="347"/>
            </a:xfrm>
          </p:grpSpPr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625" y="490"/>
                <a:ext cx="95" cy="5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37"/>
              <p:cNvSpPr>
                <a:spLocks/>
              </p:cNvSpPr>
              <p:nvPr/>
            </p:nvSpPr>
            <p:spPr bwMode="auto">
              <a:xfrm>
                <a:off x="380" y="479"/>
                <a:ext cx="175" cy="216"/>
              </a:xfrm>
              <a:custGeom>
                <a:avLst/>
                <a:gdLst>
                  <a:gd name="T0" fmla="*/ 266 w 266"/>
                  <a:gd name="T1" fmla="*/ 151 h 302"/>
                  <a:gd name="T2" fmla="*/ 266 w 266"/>
                  <a:gd name="T3" fmla="*/ 170 h 302"/>
                  <a:gd name="T4" fmla="*/ 263 w 266"/>
                  <a:gd name="T5" fmla="*/ 188 h 302"/>
                  <a:gd name="T6" fmla="*/ 258 w 266"/>
                  <a:gd name="T7" fmla="*/ 206 h 302"/>
                  <a:gd name="T8" fmla="*/ 251 w 266"/>
                  <a:gd name="T9" fmla="*/ 224 h 302"/>
                  <a:gd name="T10" fmla="*/ 241 w 266"/>
                  <a:gd name="T11" fmla="*/ 240 h 302"/>
                  <a:gd name="T12" fmla="*/ 230 w 266"/>
                  <a:gd name="T13" fmla="*/ 254 h 302"/>
                  <a:gd name="T14" fmla="*/ 218 w 266"/>
                  <a:gd name="T15" fmla="*/ 267 h 302"/>
                  <a:gd name="T16" fmla="*/ 205 w 266"/>
                  <a:gd name="T17" fmla="*/ 278 h 302"/>
                  <a:gd name="T18" fmla="*/ 191 w 266"/>
                  <a:gd name="T19" fmla="*/ 287 h 302"/>
                  <a:gd name="T20" fmla="*/ 175 w 266"/>
                  <a:gd name="T21" fmla="*/ 295 h 302"/>
                  <a:gd name="T22" fmla="*/ 159 w 266"/>
                  <a:gd name="T23" fmla="*/ 299 h 302"/>
                  <a:gd name="T24" fmla="*/ 142 w 266"/>
                  <a:gd name="T25" fmla="*/ 302 h 302"/>
                  <a:gd name="T26" fmla="*/ 126 w 266"/>
                  <a:gd name="T27" fmla="*/ 302 h 302"/>
                  <a:gd name="T28" fmla="*/ 109 w 266"/>
                  <a:gd name="T29" fmla="*/ 299 h 302"/>
                  <a:gd name="T30" fmla="*/ 93 w 266"/>
                  <a:gd name="T31" fmla="*/ 295 h 302"/>
                  <a:gd name="T32" fmla="*/ 77 w 266"/>
                  <a:gd name="T33" fmla="*/ 287 h 302"/>
                  <a:gd name="T34" fmla="*/ 63 w 266"/>
                  <a:gd name="T35" fmla="*/ 278 h 302"/>
                  <a:gd name="T36" fmla="*/ 49 w 266"/>
                  <a:gd name="T37" fmla="*/ 267 h 302"/>
                  <a:gd name="T38" fmla="*/ 38 w 266"/>
                  <a:gd name="T39" fmla="*/ 254 h 302"/>
                  <a:gd name="T40" fmla="*/ 27 w 266"/>
                  <a:gd name="T41" fmla="*/ 240 h 302"/>
                  <a:gd name="T42" fmla="*/ 17 w 266"/>
                  <a:gd name="T43" fmla="*/ 224 h 302"/>
                  <a:gd name="T44" fmla="*/ 10 w 266"/>
                  <a:gd name="T45" fmla="*/ 206 h 302"/>
                  <a:gd name="T46" fmla="*/ 5 w 266"/>
                  <a:gd name="T47" fmla="*/ 188 h 302"/>
                  <a:gd name="T48" fmla="*/ 2 w 266"/>
                  <a:gd name="T49" fmla="*/ 170 h 302"/>
                  <a:gd name="T50" fmla="*/ 0 w 266"/>
                  <a:gd name="T51" fmla="*/ 151 h 302"/>
                  <a:gd name="T52" fmla="*/ 2 w 266"/>
                  <a:gd name="T53" fmla="*/ 132 h 302"/>
                  <a:gd name="T54" fmla="*/ 5 w 266"/>
                  <a:gd name="T55" fmla="*/ 114 h 302"/>
                  <a:gd name="T56" fmla="*/ 10 w 266"/>
                  <a:gd name="T57" fmla="*/ 96 h 302"/>
                  <a:gd name="T58" fmla="*/ 17 w 266"/>
                  <a:gd name="T59" fmla="*/ 78 h 302"/>
                  <a:gd name="T60" fmla="*/ 27 w 266"/>
                  <a:gd name="T61" fmla="*/ 62 h 302"/>
                  <a:gd name="T62" fmla="*/ 38 w 266"/>
                  <a:gd name="T63" fmla="*/ 48 h 302"/>
                  <a:gd name="T64" fmla="*/ 49 w 266"/>
                  <a:gd name="T65" fmla="*/ 35 h 302"/>
                  <a:gd name="T66" fmla="*/ 63 w 266"/>
                  <a:gd name="T67" fmla="*/ 24 h 302"/>
                  <a:gd name="T68" fmla="*/ 77 w 266"/>
                  <a:gd name="T69" fmla="*/ 14 h 302"/>
                  <a:gd name="T70" fmla="*/ 93 w 266"/>
                  <a:gd name="T71" fmla="*/ 7 h 302"/>
                  <a:gd name="T72" fmla="*/ 109 w 266"/>
                  <a:gd name="T73" fmla="*/ 3 h 302"/>
                  <a:gd name="T74" fmla="*/ 125 w 266"/>
                  <a:gd name="T75" fmla="*/ 0 h 302"/>
                  <a:gd name="T76" fmla="*/ 142 w 266"/>
                  <a:gd name="T77" fmla="*/ 0 h 302"/>
                  <a:gd name="T78" fmla="*/ 159 w 266"/>
                  <a:gd name="T79" fmla="*/ 3 h 302"/>
                  <a:gd name="T80" fmla="*/ 175 w 266"/>
                  <a:gd name="T81" fmla="*/ 7 h 302"/>
                  <a:gd name="T82" fmla="*/ 191 w 266"/>
                  <a:gd name="T83" fmla="*/ 14 h 302"/>
                  <a:gd name="T84" fmla="*/ 205 w 266"/>
                  <a:gd name="T85" fmla="*/ 24 h 302"/>
                  <a:gd name="T86" fmla="*/ 218 w 266"/>
                  <a:gd name="T87" fmla="*/ 35 h 302"/>
                  <a:gd name="T88" fmla="*/ 230 w 266"/>
                  <a:gd name="T89" fmla="*/ 48 h 302"/>
                  <a:gd name="T90" fmla="*/ 241 w 266"/>
                  <a:gd name="T91" fmla="*/ 62 h 302"/>
                  <a:gd name="T92" fmla="*/ 251 w 266"/>
                  <a:gd name="T93" fmla="*/ 78 h 302"/>
                  <a:gd name="T94" fmla="*/ 258 w 266"/>
                  <a:gd name="T95" fmla="*/ 95 h 302"/>
                  <a:gd name="T96" fmla="*/ 263 w 266"/>
                  <a:gd name="T97" fmla="*/ 114 h 302"/>
                  <a:gd name="T98" fmla="*/ 266 w 266"/>
                  <a:gd name="T99" fmla="*/ 132 h 302"/>
                  <a:gd name="T100" fmla="*/ 266 w 266"/>
                  <a:gd name="T101" fmla="*/ 151 h 302"/>
                  <a:gd name="T102" fmla="*/ 266 w 266"/>
                  <a:gd name="T103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02">
                    <a:moveTo>
                      <a:pt x="266" y="151"/>
                    </a:moveTo>
                    <a:lnTo>
                      <a:pt x="266" y="170"/>
                    </a:lnTo>
                    <a:lnTo>
                      <a:pt x="263" y="188"/>
                    </a:lnTo>
                    <a:lnTo>
                      <a:pt x="258" y="206"/>
                    </a:lnTo>
                    <a:lnTo>
                      <a:pt x="251" y="224"/>
                    </a:lnTo>
                    <a:lnTo>
                      <a:pt x="241" y="240"/>
                    </a:lnTo>
                    <a:lnTo>
                      <a:pt x="230" y="254"/>
                    </a:lnTo>
                    <a:lnTo>
                      <a:pt x="218" y="267"/>
                    </a:lnTo>
                    <a:lnTo>
                      <a:pt x="205" y="278"/>
                    </a:lnTo>
                    <a:lnTo>
                      <a:pt x="191" y="287"/>
                    </a:lnTo>
                    <a:lnTo>
                      <a:pt x="175" y="295"/>
                    </a:lnTo>
                    <a:lnTo>
                      <a:pt x="159" y="299"/>
                    </a:lnTo>
                    <a:lnTo>
                      <a:pt x="142" y="302"/>
                    </a:lnTo>
                    <a:lnTo>
                      <a:pt x="126" y="302"/>
                    </a:lnTo>
                    <a:lnTo>
                      <a:pt x="109" y="299"/>
                    </a:lnTo>
                    <a:lnTo>
                      <a:pt x="93" y="295"/>
                    </a:lnTo>
                    <a:lnTo>
                      <a:pt x="77" y="287"/>
                    </a:lnTo>
                    <a:lnTo>
                      <a:pt x="63" y="278"/>
                    </a:lnTo>
                    <a:lnTo>
                      <a:pt x="49" y="267"/>
                    </a:lnTo>
                    <a:lnTo>
                      <a:pt x="38" y="254"/>
                    </a:lnTo>
                    <a:lnTo>
                      <a:pt x="27" y="240"/>
                    </a:lnTo>
                    <a:lnTo>
                      <a:pt x="17" y="224"/>
                    </a:lnTo>
                    <a:lnTo>
                      <a:pt x="10" y="206"/>
                    </a:lnTo>
                    <a:lnTo>
                      <a:pt x="5" y="188"/>
                    </a:lnTo>
                    <a:lnTo>
                      <a:pt x="2" y="170"/>
                    </a:lnTo>
                    <a:lnTo>
                      <a:pt x="0" y="151"/>
                    </a:lnTo>
                    <a:lnTo>
                      <a:pt x="2" y="132"/>
                    </a:lnTo>
                    <a:lnTo>
                      <a:pt x="5" y="114"/>
                    </a:lnTo>
                    <a:lnTo>
                      <a:pt x="10" y="96"/>
                    </a:lnTo>
                    <a:lnTo>
                      <a:pt x="17" y="78"/>
                    </a:lnTo>
                    <a:lnTo>
                      <a:pt x="27" y="62"/>
                    </a:lnTo>
                    <a:lnTo>
                      <a:pt x="38" y="48"/>
                    </a:lnTo>
                    <a:lnTo>
                      <a:pt x="49" y="35"/>
                    </a:lnTo>
                    <a:lnTo>
                      <a:pt x="63" y="24"/>
                    </a:lnTo>
                    <a:lnTo>
                      <a:pt x="77" y="14"/>
                    </a:lnTo>
                    <a:lnTo>
                      <a:pt x="93" y="7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9" y="3"/>
                    </a:lnTo>
                    <a:lnTo>
                      <a:pt x="175" y="7"/>
                    </a:lnTo>
                    <a:lnTo>
                      <a:pt x="191" y="14"/>
                    </a:lnTo>
                    <a:lnTo>
                      <a:pt x="205" y="24"/>
                    </a:lnTo>
                    <a:lnTo>
                      <a:pt x="218" y="35"/>
                    </a:lnTo>
                    <a:lnTo>
                      <a:pt x="230" y="48"/>
                    </a:lnTo>
                    <a:lnTo>
                      <a:pt x="241" y="62"/>
                    </a:lnTo>
                    <a:lnTo>
                      <a:pt x="251" y="78"/>
                    </a:lnTo>
                    <a:lnTo>
                      <a:pt x="258" y="95"/>
                    </a:lnTo>
                    <a:lnTo>
                      <a:pt x="263" y="114"/>
                    </a:lnTo>
                    <a:lnTo>
                      <a:pt x="266" y="132"/>
                    </a:lnTo>
                    <a:lnTo>
                      <a:pt x="266" y="151"/>
                    </a:lnTo>
                    <a:lnTo>
                      <a:pt x="26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38"/>
              <p:cNvSpPr>
                <a:spLocks noChangeArrowheads="1"/>
              </p:cNvSpPr>
              <p:nvPr/>
            </p:nvSpPr>
            <p:spPr bwMode="auto">
              <a:xfrm>
                <a:off x="288" y="587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39"/>
              <p:cNvSpPr>
                <a:spLocks noChangeArrowheads="1"/>
              </p:cNvSpPr>
              <p:nvPr/>
            </p:nvSpPr>
            <p:spPr bwMode="auto">
              <a:xfrm>
                <a:off x="530" y="451"/>
                <a:ext cx="75" cy="15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40"/>
              <p:cNvSpPr>
                <a:spLocks/>
              </p:cNvSpPr>
              <p:nvPr/>
            </p:nvSpPr>
            <p:spPr bwMode="auto">
              <a:xfrm>
                <a:off x="471" y="451"/>
                <a:ext cx="49" cy="154"/>
              </a:xfrm>
              <a:custGeom>
                <a:avLst/>
                <a:gdLst>
                  <a:gd name="T0" fmla="*/ 0 w 75"/>
                  <a:gd name="T1" fmla="*/ 22 h 215"/>
                  <a:gd name="T2" fmla="*/ 75 w 75"/>
                  <a:gd name="T3" fmla="*/ 0 h 215"/>
                  <a:gd name="T4" fmla="*/ 75 w 75"/>
                  <a:gd name="T5" fmla="*/ 215 h 215"/>
                  <a:gd name="T6" fmla="*/ 0 w 75"/>
                  <a:gd name="T7" fmla="*/ 191 h 215"/>
                  <a:gd name="T8" fmla="*/ 0 w 75"/>
                  <a:gd name="T9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15">
                    <a:moveTo>
                      <a:pt x="0" y="22"/>
                    </a:moveTo>
                    <a:lnTo>
                      <a:pt x="75" y="0"/>
                    </a:lnTo>
                    <a:lnTo>
                      <a:pt x="75" y="215"/>
                    </a:lnTo>
                    <a:lnTo>
                      <a:pt x="0" y="19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Rectangle 41"/>
              <p:cNvSpPr>
                <a:spLocks noChangeArrowheads="1"/>
              </p:cNvSpPr>
              <p:nvPr/>
            </p:nvSpPr>
            <p:spPr bwMode="auto">
              <a:xfrm>
                <a:off x="467" y="473"/>
                <a:ext cx="4" cy="11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AutoShape 42"/>
              <p:cNvSpPr>
                <a:spLocks noChangeArrowheads="1"/>
              </p:cNvSpPr>
              <p:nvPr/>
            </p:nvSpPr>
            <p:spPr bwMode="auto">
              <a:xfrm>
                <a:off x="520" y="441"/>
                <a:ext cx="14" cy="180"/>
              </a:xfrm>
              <a:prstGeom prst="roundRect">
                <a:avLst>
                  <a:gd name="adj" fmla="val 42106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43"/>
              <p:cNvSpPr>
                <a:spLocks noChangeArrowheads="1"/>
              </p:cNvSpPr>
              <p:nvPr/>
            </p:nvSpPr>
            <p:spPr bwMode="auto">
              <a:xfrm>
                <a:off x="526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AutoShape 44"/>
              <p:cNvSpPr>
                <a:spLocks noChangeArrowheads="1"/>
              </p:cNvSpPr>
              <p:nvPr/>
            </p:nvSpPr>
            <p:spPr bwMode="auto">
              <a:xfrm>
                <a:off x="558" y="441"/>
                <a:ext cx="13" cy="180"/>
              </a:xfrm>
              <a:prstGeom prst="roundRect">
                <a:avLst>
                  <a:gd name="adj" fmla="val 4444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Rectangle 45"/>
              <p:cNvSpPr>
                <a:spLocks noChangeArrowheads="1"/>
              </p:cNvSpPr>
              <p:nvPr/>
            </p:nvSpPr>
            <p:spPr bwMode="auto">
              <a:xfrm>
                <a:off x="563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AutoShape 46"/>
              <p:cNvSpPr>
                <a:spLocks noChangeArrowheads="1"/>
              </p:cNvSpPr>
              <p:nvPr/>
            </p:nvSpPr>
            <p:spPr bwMode="auto">
              <a:xfrm>
                <a:off x="594" y="441"/>
                <a:ext cx="16" cy="180"/>
              </a:xfrm>
              <a:prstGeom prst="roundRect">
                <a:avLst>
                  <a:gd name="adj" fmla="val 40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Rectangle 47"/>
              <p:cNvSpPr>
                <a:spLocks noChangeArrowheads="1"/>
              </p:cNvSpPr>
              <p:nvPr/>
            </p:nvSpPr>
            <p:spPr bwMode="auto">
              <a:xfrm>
                <a:off x="600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8"/>
              <p:cNvSpPr>
                <a:spLocks/>
              </p:cNvSpPr>
              <p:nvPr/>
            </p:nvSpPr>
            <p:spPr bwMode="auto">
              <a:xfrm>
                <a:off x="610" y="515"/>
                <a:ext cx="36" cy="121"/>
              </a:xfrm>
              <a:custGeom>
                <a:avLst/>
                <a:gdLst>
                  <a:gd name="T0" fmla="*/ 0 w 55"/>
                  <a:gd name="T1" fmla="*/ 2 h 170"/>
                  <a:gd name="T2" fmla="*/ 0 w 55"/>
                  <a:gd name="T3" fmla="*/ 170 h 170"/>
                  <a:gd name="T4" fmla="*/ 55 w 55"/>
                  <a:gd name="T5" fmla="*/ 170 h 170"/>
                  <a:gd name="T6" fmla="*/ 29 w 55"/>
                  <a:gd name="T7" fmla="*/ 0 h 170"/>
                  <a:gd name="T8" fmla="*/ 4 w 55"/>
                  <a:gd name="T9" fmla="*/ 0 h 170"/>
                  <a:gd name="T10" fmla="*/ 0 w 55"/>
                  <a:gd name="T11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0">
                    <a:moveTo>
                      <a:pt x="0" y="2"/>
                    </a:moveTo>
                    <a:lnTo>
                      <a:pt x="0" y="170"/>
                    </a:lnTo>
                    <a:lnTo>
                      <a:pt x="55" y="17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49"/>
              <p:cNvSpPr>
                <a:spLocks noChangeArrowheads="1"/>
              </p:cNvSpPr>
              <p:nvPr/>
            </p:nvSpPr>
            <p:spPr bwMode="auto">
              <a:xfrm>
                <a:off x="610" y="451"/>
                <a:ext cx="16" cy="7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 flipH="1" flipV="1">
                <a:off x="625" y="50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>
                <a:off x="610" y="521"/>
                <a:ext cx="15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>
                <a:off x="625" y="506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 flipH="1">
                <a:off x="625" y="51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4"/>
            <p:cNvGrpSpPr>
              <a:grpSpLocks/>
            </p:cNvGrpSpPr>
            <p:nvPr/>
          </p:nvGrpSpPr>
          <p:grpSpPr bwMode="auto">
            <a:xfrm>
              <a:off x="1342" y="2583"/>
              <a:ext cx="414" cy="172"/>
              <a:chOff x="288" y="432"/>
              <a:chExt cx="432" cy="347"/>
            </a:xfrm>
          </p:grpSpPr>
          <p:sp>
            <p:nvSpPr>
              <p:cNvPr id="26" name="Rectangle 55"/>
              <p:cNvSpPr>
                <a:spLocks noChangeArrowheads="1"/>
              </p:cNvSpPr>
              <p:nvPr/>
            </p:nvSpPr>
            <p:spPr bwMode="auto">
              <a:xfrm>
                <a:off x="625" y="490"/>
                <a:ext cx="95" cy="5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>
                <a:off x="380" y="479"/>
                <a:ext cx="175" cy="216"/>
              </a:xfrm>
              <a:custGeom>
                <a:avLst/>
                <a:gdLst>
                  <a:gd name="T0" fmla="*/ 266 w 266"/>
                  <a:gd name="T1" fmla="*/ 151 h 302"/>
                  <a:gd name="T2" fmla="*/ 266 w 266"/>
                  <a:gd name="T3" fmla="*/ 170 h 302"/>
                  <a:gd name="T4" fmla="*/ 263 w 266"/>
                  <a:gd name="T5" fmla="*/ 188 h 302"/>
                  <a:gd name="T6" fmla="*/ 258 w 266"/>
                  <a:gd name="T7" fmla="*/ 206 h 302"/>
                  <a:gd name="T8" fmla="*/ 251 w 266"/>
                  <a:gd name="T9" fmla="*/ 224 h 302"/>
                  <a:gd name="T10" fmla="*/ 241 w 266"/>
                  <a:gd name="T11" fmla="*/ 240 h 302"/>
                  <a:gd name="T12" fmla="*/ 230 w 266"/>
                  <a:gd name="T13" fmla="*/ 254 h 302"/>
                  <a:gd name="T14" fmla="*/ 218 w 266"/>
                  <a:gd name="T15" fmla="*/ 267 h 302"/>
                  <a:gd name="T16" fmla="*/ 205 w 266"/>
                  <a:gd name="T17" fmla="*/ 278 h 302"/>
                  <a:gd name="T18" fmla="*/ 191 w 266"/>
                  <a:gd name="T19" fmla="*/ 287 h 302"/>
                  <a:gd name="T20" fmla="*/ 175 w 266"/>
                  <a:gd name="T21" fmla="*/ 295 h 302"/>
                  <a:gd name="T22" fmla="*/ 159 w 266"/>
                  <a:gd name="T23" fmla="*/ 299 h 302"/>
                  <a:gd name="T24" fmla="*/ 142 w 266"/>
                  <a:gd name="T25" fmla="*/ 302 h 302"/>
                  <a:gd name="T26" fmla="*/ 126 w 266"/>
                  <a:gd name="T27" fmla="*/ 302 h 302"/>
                  <a:gd name="T28" fmla="*/ 109 w 266"/>
                  <a:gd name="T29" fmla="*/ 299 h 302"/>
                  <a:gd name="T30" fmla="*/ 93 w 266"/>
                  <a:gd name="T31" fmla="*/ 295 h 302"/>
                  <a:gd name="T32" fmla="*/ 77 w 266"/>
                  <a:gd name="T33" fmla="*/ 287 h 302"/>
                  <a:gd name="T34" fmla="*/ 63 w 266"/>
                  <a:gd name="T35" fmla="*/ 278 h 302"/>
                  <a:gd name="T36" fmla="*/ 49 w 266"/>
                  <a:gd name="T37" fmla="*/ 267 h 302"/>
                  <a:gd name="T38" fmla="*/ 38 w 266"/>
                  <a:gd name="T39" fmla="*/ 254 h 302"/>
                  <a:gd name="T40" fmla="*/ 27 w 266"/>
                  <a:gd name="T41" fmla="*/ 240 h 302"/>
                  <a:gd name="T42" fmla="*/ 17 w 266"/>
                  <a:gd name="T43" fmla="*/ 224 h 302"/>
                  <a:gd name="T44" fmla="*/ 10 w 266"/>
                  <a:gd name="T45" fmla="*/ 206 h 302"/>
                  <a:gd name="T46" fmla="*/ 5 w 266"/>
                  <a:gd name="T47" fmla="*/ 188 h 302"/>
                  <a:gd name="T48" fmla="*/ 2 w 266"/>
                  <a:gd name="T49" fmla="*/ 170 h 302"/>
                  <a:gd name="T50" fmla="*/ 0 w 266"/>
                  <a:gd name="T51" fmla="*/ 151 h 302"/>
                  <a:gd name="T52" fmla="*/ 2 w 266"/>
                  <a:gd name="T53" fmla="*/ 132 h 302"/>
                  <a:gd name="T54" fmla="*/ 5 w 266"/>
                  <a:gd name="T55" fmla="*/ 114 h 302"/>
                  <a:gd name="T56" fmla="*/ 10 w 266"/>
                  <a:gd name="T57" fmla="*/ 96 h 302"/>
                  <a:gd name="T58" fmla="*/ 17 w 266"/>
                  <a:gd name="T59" fmla="*/ 78 h 302"/>
                  <a:gd name="T60" fmla="*/ 27 w 266"/>
                  <a:gd name="T61" fmla="*/ 62 h 302"/>
                  <a:gd name="T62" fmla="*/ 38 w 266"/>
                  <a:gd name="T63" fmla="*/ 48 h 302"/>
                  <a:gd name="T64" fmla="*/ 49 w 266"/>
                  <a:gd name="T65" fmla="*/ 35 h 302"/>
                  <a:gd name="T66" fmla="*/ 63 w 266"/>
                  <a:gd name="T67" fmla="*/ 24 h 302"/>
                  <a:gd name="T68" fmla="*/ 77 w 266"/>
                  <a:gd name="T69" fmla="*/ 14 h 302"/>
                  <a:gd name="T70" fmla="*/ 93 w 266"/>
                  <a:gd name="T71" fmla="*/ 7 h 302"/>
                  <a:gd name="T72" fmla="*/ 109 w 266"/>
                  <a:gd name="T73" fmla="*/ 3 h 302"/>
                  <a:gd name="T74" fmla="*/ 125 w 266"/>
                  <a:gd name="T75" fmla="*/ 0 h 302"/>
                  <a:gd name="T76" fmla="*/ 142 w 266"/>
                  <a:gd name="T77" fmla="*/ 0 h 302"/>
                  <a:gd name="T78" fmla="*/ 159 w 266"/>
                  <a:gd name="T79" fmla="*/ 3 h 302"/>
                  <a:gd name="T80" fmla="*/ 175 w 266"/>
                  <a:gd name="T81" fmla="*/ 7 h 302"/>
                  <a:gd name="T82" fmla="*/ 191 w 266"/>
                  <a:gd name="T83" fmla="*/ 14 h 302"/>
                  <a:gd name="T84" fmla="*/ 205 w 266"/>
                  <a:gd name="T85" fmla="*/ 24 h 302"/>
                  <a:gd name="T86" fmla="*/ 218 w 266"/>
                  <a:gd name="T87" fmla="*/ 35 h 302"/>
                  <a:gd name="T88" fmla="*/ 230 w 266"/>
                  <a:gd name="T89" fmla="*/ 48 h 302"/>
                  <a:gd name="T90" fmla="*/ 241 w 266"/>
                  <a:gd name="T91" fmla="*/ 62 h 302"/>
                  <a:gd name="T92" fmla="*/ 251 w 266"/>
                  <a:gd name="T93" fmla="*/ 78 h 302"/>
                  <a:gd name="T94" fmla="*/ 258 w 266"/>
                  <a:gd name="T95" fmla="*/ 95 h 302"/>
                  <a:gd name="T96" fmla="*/ 263 w 266"/>
                  <a:gd name="T97" fmla="*/ 114 h 302"/>
                  <a:gd name="T98" fmla="*/ 266 w 266"/>
                  <a:gd name="T99" fmla="*/ 132 h 302"/>
                  <a:gd name="T100" fmla="*/ 266 w 266"/>
                  <a:gd name="T101" fmla="*/ 151 h 302"/>
                  <a:gd name="T102" fmla="*/ 266 w 266"/>
                  <a:gd name="T103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02">
                    <a:moveTo>
                      <a:pt x="266" y="151"/>
                    </a:moveTo>
                    <a:lnTo>
                      <a:pt x="266" y="170"/>
                    </a:lnTo>
                    <a:lnTo>
                      <a:pt x="263" y="188"/>
                    </a:lnTo>
                    <a:lnTo>
                      <a:pt x="258" y="206"/>
                    </a:lnTo>
                    <a:lnTo>
                      <a:pt x="251" y="224"/>
                    </a:lnTo>
                    <a:lnTo>
                      <a:pt x="241" y="240"/>
                    </a:lnTo>
                    <a:lnTo>
                      <a:pt x="230" y="254"/>
                    </a:lnTo>
                    <a:lnTo>
                      <a:pt x="218" y="267"/>
                    </a:lnTo>
                    <a:lnTo>
                      <a:pt x="205" y="278"/>
                    </a:lnTo>
                    <a:lnTo>
                      <a:pt x="191" y="287"/>
                    </a:lnTo>
                    <a:lnTo>
                      <a:pt x="175" y="295"/>
                    </a:lnTo>
                    <a:lnTo>
                      <a:pt x="159" y="299"/>
                    </a:lnTo>
                    <a:lnTo>
                      <a:pt x="142" y="302"/>
                    </a:lnTo>
                    <a:lnTo>
                      <a:pt x="126" y="302"/>
                    </a:lnTo>
                    <a:lnTo>
                      <a:pt x="109" y="299"/>
                    </a:lnTo>
                    <a:lnTo>
                      <a:pt x="93" y="295"/>
                    </a:lnTo>
                    <a:lnTo>
                      <a:pt x="77" y="287"/>
                    </a:lnTo>
                    <a:lnTo>
                      <a:pt x="63" y="278"/>
                    </a:lnTo>
                    <a:lnTo>
                      <a:pt x="49" y="267"/>
                    </a:lnTo>
                    <a:lnTo>
                      <a:pt x="38" y="254"/>
                    </a:lnTo>
                    <a:lnTo>
                      <a:pt x="27" y="240"/>
                    </a:lnTo>
                    <a:lnTo>
                      <a:pt x="17" y="224"/>
                    </a:lnTo>
                    <a:lnTo>
                      <a:pt x="10" y="206"/>
                    </a:lnTo>
                    <a:lnTo>
                      <a:pt x="5" y="188"/>
                    </a:lnTo>
                    <a:lnTo>
                      <a:pt x="2" y="170"/>
                    </a:lnTo>
                    <a:lnTo>
                      <a:pt x="0" y="151"/>
                    </a:lnTo>
                    <a:lnTo>
                      <a:pt x="2" y="132"/>
                    </a:lnTo>
                    <a:lnTo>
                      <a:pt x="5" y="114"/>
                    </a:lnTo>
                    <a:lnTo>
                      <a:pt x="10" y="96"/>
                    </a:lnTo>
                    <a:lnTo>
                      <a:pt x="17" y="78"/>
                    </a:lnTo>
                    <a:lnTo>
                      <a:pt x="27" y="62"/>
                    </a:lnTo>
                    <a:lnTo>
                      <a:pt x="38" y="48"/>
                    </a:lnTo>
                    <a:lnTo>
                      <a:pt x="49" y="35"/>
                    </a:lnTo>
                    <a:lnTo>
                      <a:pt x="63" y="24"/>
                    </a:lnTo>
                    <a:lnTo>
                      <a:pt x="77" y="14"/>
                    </a:lnTo>
                    <a:lnTo>
                      <a:pt x="93" y="7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9" y="3"/>
                    </a:lnTo>
                    <a:lnTo>
                      <a:pt x="175" y="7"/>
                    </a:lnTo>
                    <a:lnTo>
                      <a:pt x="191" y="14"/>
                    </a:lnTo>
                    <a:lnTo>
                      <a:pt x="205" y="24"/>
                    </a:lnTo>
                    <a:lnTo>
                      <a:pt x="218" y="35"/>
                    </a:lnTo>
                    <a:lnTo>
                      <a:pt x="230" y="48"/>
                    </a:lnTo>
                    <a:lnTo>
                      <a:pt x="241" y="62"/>
                    </a:lnTo>
                    <a:lnTo>
                      <a:pt x="251" y="78"/>
                    </a:lnTo>
                    <a:lnTo>
                      <a:pt x="258" y="95"/>
                    </a:lnTo>
                    <a:lnTo>
                      <a:pt x="263" y="114"/>
                    </a:lnTo>
                    <a:lnTo>
                      <a:pt x="266" y="132"/>
                    </a:lnTo>
                    <a:lnTo>
                      <a:pt x="266" y="151"/>
                    </a:lnTo>
                    <a:lnTo>
                      <a:pt x="26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Rectangle 57"/>
              <p:cNvSpPr>
                <a:spLocks noChangeArrowheads="1"/>
              </p:cNvSpPr>
              <p:nvPr/>
            </p:nvSpPr>
            <p:spPr bwMode="auto">
              <a:xfrm>
                <a:off x="288" y="587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58"/>
              <p:cNvSpPr>
                <a:spLocks noChangeArrowheads="1"/>
              </p:cNvSpPr>
              <p:nvPr/>
            </p:nvSpPr>
            <p:spPr bwMode="auto">
              <a:xfrm>
                <a:off x="530" y="451"/>
                <a:ext cx="75" cy="15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59"/>
              <p:cNvSpPr>
                <a:spLocks/>
              </p:cNvSpPr>
              <p:nvPr/>
            </p:nvSpPr>
            <p:spPr bwMode="auto">
              <a:xfrm>
                <a:off x="471" y="451"/>
                <a:ext cx="49" cy="154"/>
              </a:xfrm>
              <a:custGeom>
                <a:avLst/>
                <a:gdLst>
                  <a:gd name="T0" fmla="*/ 0 w 75"/>
                  <a:gd name="T1" fmla="*/ 22 h 215"/>
                  <a:gd name="T2" fmla="*/ 75 w 75"/>
                  <a:gd name="T3" fmla="*/ 0 h 215"/>
                  <a:gd name="T4" fmla="*/ 75 w 75"/>
                  <a:gd name="T5" fmla="*/ 215 h 215"/>
                  <a:gd name="T6" fmla="*/ 0 w 75"/>
                  <a:gd name="T7" fmla="*/ 191 h 215"/>
                  <a:gd name="T8" fmla="*/ 0 w 75"/>
                  <a:gd name="T9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15">
                    <a:moveTo>
                      <a:pt x="0" y="22"/>
                    </a:moveTo>
                    <a:lnTo>
                      <a:pt x="75" y="0"/>
                    </a:lnTo>
                    <a:lnTo>
                      <a:pt x="75" y="215"/>
                    </a:lnTo>
                    <a:lnTo>
                      <a:pt x="0" y="19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60"/>
              <p:cNvSpPr>
                <a:spLocks noChangeArrowheads="1"/>
              </p:cNvSpPr>
              <p:nvPr/>
            </p:nvSpPr>
            <p:spPr bwMode="auto">
              <a:xfrm>
                <a:off x="467" y="473"/>
                <a:ext cx="4" cy="11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61"/>
              <p:cNvSpPr>
                <a:spLocks noChangeArrowheads="1"/>
              </p:cNvSpPr>
              <p:nvPr/>
            </p:nvSpPr>
            <p:spPr bwMode="auto">
              <a:xfrm>
                <a:off x="520" y="441"/>
                <a:ext cx="14" cy="180"/>
              </a:xfrm>
              <a:prstGeom prst="roundRect">
                <a:avLst>
                  <a:gd name="adj" fmla="val 42106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62"/>
              <p:cNvSpPr>
                <a:spLocks noChangeArrowheads="1"/>
              </p:cNvSpPr>
              <p:nvPr/>
            </p:nvSpPr>
            <p:spPr bwMode="auto">
              <a:xfrm>
                <a:off x="526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63"/>
              <p:cNvSpPr>
                <a:spLocks noChangeArrowheads="1"/>
              </p:cNvSpPr>
              <p:nvPr/>
            </p:nvSpPr>
            <p:spPr bwMode="auto">
              <a:xfrm>
                <a:off x="558" y="441"/>
                <a:ext cx="13" cy="180"/>
              </a:xfrm>
              <a:prstGeom prst="roundRect">
                <a:avLst>
                  <a:gd name="adj" fmla="val 4444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64"/>
              <p:cNvSpPr>
                <a:spLocks noChangeArrowheads="1"/>
              </p:cNvSpPr>
              <p:nvPr/>
            </p:nvSpPr>
            <p:spPr bwMode="auto">
              <a:xfrm>
                <a:off x="563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AutoShape 65"/>
              <p:cNvSpPr>
                <a:spLocks noChangeArrowheads="1"/>
              </p:cNvSpPr>
              <p:nvPr/>
            </p:nvSpPr>
            <p:spPr bwMode="auto">
              <a:xfrm>
                <a:off x="594" y="441"/>
                <a:ext cx="16" cy="180"/>
              </a:xfrm>
              <a:prstGeom prst="roundRect">
                <a:avLst>
                  <a:gd name="adj" fmla="val 40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66"/>
              <p:cNvSpPr>
                <a:spLocks noChangeArrowheads="1"/>
              </p:cNvSpPr>
              <p:nvPr/>
            </p:nvSpPr>
            <p:spPr bwMode="auto">
              <a:xfrm>
                <a:off x="600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7"/>
              <p:cNvSpPr>
                <a:spLocks/>
              </p:cNvSpPr>
              <p:nvPr/>
            </p:nvSpPr>
            <p:spPr bwMode="auto">
              <a:xfrm>
                <a:off x="610" y="515"/>
                <a:ext cx="36" cy="121"/>
              </a:xfrm>
              <a:custGeom>
                <a:avLst/>
                <a:gdLst>
                  <a:gd name="T0" fmla="*/ 0 w 55"/>
                  <a:gd name="T1" fmla="*/ 2 h 170"/>
                  <a:gd name="T2" fmla="*/ 0 w 55"/>
                  <a:gd name="T3" fmla="*/ 170 h 170"/>
                  <a:gd name="T4" fmla="*/ 55 w 55"/>
                  <a:gd name="T5" fmla="*/ 170 h 170"/>
                  <a:gd name="T6" fmla="*/ 29 w 55"/>
                  <a:gd name="T7" fmla="*/ 0 h 170"/>
                  <a:gd name="T8" fmla="*/ 4 w 55"/>
                  <a:gd name="T9" fmla="*/ 0 h 170"/>
                  <a:gd name="T10" fmla="*/ 0 w 55"/>
                  <a:gd name="T11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0">
                    <a:moveTo>
                      <a:pt x="0" y="2"/>
                    </a:moveTo>
                    <a:lnTo>
                      <a:pt x="0" y="170"/>
                    </a:lnTo>
                    <a:lnTo>
                      <a:pt x="55" y="17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Rectangle 68"/>
              <p:cNvSpPr>
                <a:spLocks noChangeArrowheads="1"/>
              </p:cNvSpPr>
              <p:nvPr/>
            </p:nvSpPr>
            <p:spPr bwMode="auto">
              <a:xfrm>
                <a:off x="610" y="451"/>
                <a:ext cx="16" cy="7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69"/>
              <p:cNvSpPr>
                <a:spLocks noChangeShapeType="1"/>
              </p:cNvSpPr>
              <p:nvPr/>
            </p:nvSpPr>
            <p:spPr bwMode="auto">
              <a:xfrm flipH="1" flipV="1">
                <a:off x="625" y="50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0"/>
              <p:cNvSpPr>
                <a:spLocks noChangeShapeType="1"/>
              </p:cNvSpPr>
              <p:nvPr/>
            </p:nvSpPr>
            <p:spPr bwMode="auto">
              <a:xfrm>
                <a:off x="610" y="521"/>
                <a:ext cx="15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1"/>
              <p:cNvSpPr>
                <a:spLocks noChangeShapeType="1"/>
              </p:cNvSpPr>
              <p:nvPr/>
            </p:nvSpPr>
            <p:spPr bwMode="auto">
              <a:xfrm>
                <a:off x="625" y="506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2"/>
              <p:cNvSpPr>
                <a:spLocks noChangeShapeType="1"/>
              </p:cNvSpPr>
              <p:nvPr/>
            </p:nvSpPr>
            <p:spPr bwMode="auto">
              <a:xfrm flipH="1">
                <a:off x="625" y="51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0" name="Group 200"/>
          <p:cNvGrpSpPr>
            <a:grpSpLocks/>
          </p:cNvGrpSpPr>
          <p:nvPr/>
        </p:nvGrpSpPr>
        <p:grpSpPr bwMode="auto">
          <a:xfrm>
            <a:off x="3203279" y="2978150"/>
            <a:ext cx="109537" cy="206375"/>
            <a:chOff x="1803" y="1923"/>
            <a:chExt cx="69" cy="130"/>
          </a:xfrm>
        </p:grpSpPr>
        <p:sp>
          <p:nvSpPr>
            <p:cNvPr id="81" name="AutoShape 74"/>
            <p:cNvSpPr>
              <a:spLocks noChangeArrowheads="1"/>
            </p:cNvSpPr>
            <p:nvPr/>
          </p:nvSpPr>
          <p:spPr bwMode="auto">
            <a:xfrm>
              <a:off x="1803" y="2001"/>
              <a:ext cx="69" cy="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AutoShape 75"/>
            <p:cNvSpPr>
              <a:spLocks noChangeArrowheads="1"/>
            </p:cNvSpPr>
            <p:nvPr/>
          </p:nvSpPr>
          <p:spPr bwMode="auto">
            <a:xfrm flipH="1" flipV="1">
              <a:off x="1803" y="1949"/>
              <a:ext cx="69" cy="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6"/>
            <p:cNvSpPr>
              <a:spLocks noChangeShapeType="1"/>
            </p:cNvSpPr>
            <p:nvPr/>
          </p:nvSpPr>
          <p:spPr bwMode="auto">
            <a:xfrm>
              <a:off x="1803" y="192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7"/>
            <p:cNvSpPr>
              <a:spLocks noChangeShapeType="1"/>
            </p:cNvSpPr>
            <p:nvPr/>
          </p:nvSpPr>
          <p:spPr bwMode="auto">
            <a:xfrm>
              <a:off x="1838" y="1923"/>
              <a:ext cx="0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206"/>
          <p:cNvGrpSpPr>
            <a:grpSpLocks/>
          </p:cNvGrpSpPr>
          <p:nvPr/>
        </p:nvGrpSpPr>
        <p:grpSpPr bwMode="auto">
          <a:xfrm>
            <a:off x="3203279" y="4113212"/>
            <a:ext cx="109537" cy="204788"/>
            <a:chOff x="1803" y="2638"/>
            <a:chExt cx="69" cy="129"/>
          </a:xfrm>
        </p:grpSpPr>
        <p:sp>
          <p:nvSpPr>
            <p:cNvPr id="86" name="AutoShape 84"/>
            <p:cNvSpPr>
              <a:spLocks noChangeArrowheads="1"/>
            </p:cNvSpPr>
            <p:nvPr/>
          </p:nvSpPr>
          <p:spPr bwMode="auto">
            <a:xfrm>
              <a:off x="1803" y="2715"/>
              <a:ext cx="69" cy="5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AutoShape 85"/>
            <p:cNvSpPr>
              <a:spLocks noChangeArrowheads="1"/>
            </p:cNvSpPr>
            <p:nvPr/>
          </p:nvSpPr>
          <p:spPr bwMode="auto">
            <a:xfrm flipH="1" flipV="1">
              <a:off x="1803" y="2664"/>
              <a:ext cx="69" cy="51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auto">
            <a:xfrm>
              <a:off x="1803" y="2638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auto">
            <a:xfrm>
              <a:off x="1838" y="2638"/>
              <a:ext cx="0" cy="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10621" y="2197100"/>
            <a:ext cx="1624013" cy="3429000"/>
            <a:chOff x="6310621" y="2197100"/>
            <a:chExt cx="1624013" cy="3429000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6615421" y="3363913"/>
              <a:ext cx="1295400" cy="1042988"/>
              <a:chOff x="4080" y="2079"/>
              <a:chExt cx="816" cy="657"/>
            </a:xfrm>
          </p:grpSpPr>
          <p:sp>
            <p:nvSpPr>
              <p:cNvPr id="183" name="Line 98"/>
              <p:cNvSpPr>
                <a:spLocks noChangeShapeType="1"/>
              </p:cNvSpPr>
              <p:nvPr/>
            </p:nvSpPr>
            <p:spPr bwMode="auto">
              <a:xfrm flipH="1" flipV="1">
                <a:off x="4128" y="2112"/>
                <a:ext cx="0" cy="52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99"/>
              <p:cNvSpPr>
                <a:spLocks noChangeShapeType="1"/>
              </p:cNvSpPr>
              <p:nvPr/>
            </p:nvSpPr>
            <p:spPr bwMode="auto">
              <a:xfrm>
                <a:off x="4080" y="216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00"/>
              <p:cNvSpPr>
                <a:spLocks noChangeShapeType="1"/>
              </p:cNvSpPr>
              <p:nvPr/>
            </p:nvSpPr>
            <p:spPr bwMode="auto">
              <a:xfrm flipV="1">
                <a:off x="4800" y="2160"/>
                <a:ext cx="0" cy="3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6" name="Group 101"/>
              <p:cNvGrpSpPr>
                <a:grpSpLocks/>
              </p:cNvGrpSpPr>
              <p:nvPr/>
            </p:nvGrpSpPr>
            <p:grpSpPr bwMode="auto">
              <a:xfrm>
                <a:off x="4464" y="2079"/>
                <a:ext cx="70" cy="129"/>
                <a:chOff x="1152" y="9216"/>
                <a:chExt cx="288" cy="720"/>
              </a:xfrm>
            </p:grpSpPr>
            <p:sp>
              <p:nvSpPr>
                <p:cNvPr id="196" name="AutoShape 102"/>
                <p:cNvSpPr>
                  <a:spLocks noChangeArrowheads="1"/>
                </p:cNvSpPr>
                <p:nvPr/>
              </p:nvSpPr>
              <p:spPr bwMode="auto">
                <a:xfrm>
                  <a:off x="1152" y="9648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103"/>
                <p:cNvSpPr>
                  <a:spLocks noChangeArrowheads="1"/>
                </p:cNvSpPr>
                <p:nvPr/>
              </p:nvSpPr>
              <p:spPr bwMode="auto">
                <a:xfrm flipH="1" flipV="1">
                  <a:off x="1152" y="9360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04"/>
                <p:cNvSpPr>
                  <a:spLocks noChangeShapeType="1"/>
                </p:cNvSpPr>
                <p:nvPr/>
              </p:nvSpPr>
              <p:spPr bwMode="auto">
                <a:xfrm>
                  <a:off x="1152" y="921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05"/>
                <p:cNvSpPr>
                  <a:spLocks noChangeShapeType="1"/>
                </p:cNvSpPr>
                <p:nvPr/>
              </p:nvSpPr>
              <p:spPr bwMode="auto">
                <a:xfrm>
                  <a:off x="1296" y="92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4224" y="2688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8B0D7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ECECE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9" name="Group 108"/>
              <p:cNvGrpSpPr>
                <a:grpSpLocks/>
              </p:cNvGrpSpPr>
              <p:nvPr/>
            </p:nvGrpSpPr>
            <p:grpSpPr bwMode="auto">
              <a:xfrm>
                <a:off x="4464" y="2607"/>
                <a:ext cx="70" cy="129"/>
                <a:chOff x="1152" y="9216"/>
                <a:chExt cx="288" cy="720"/>
              </a:xfrm>
            </p:grpSpPr>
            <p:sp>
              <p:nvSpPr>
                <p:cNvPr id="192" name="AutoShape 109"/>
                <p:cNvSpPr>
                  <a:spLocks noChangeArrowheads="1"/>
                </p:cNvSpPr>
                <p:nvPr/>
              </p:nvSpPr>
              <p:spPr bwMode="auto">
                <a:xfrm>
                  <a:off x="1152" y="9648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AutoShape 110"/>
                <p:cNvSpPr>
                  <a:spLocks noChangeArrowheads="1"/>
                </p:cNvSpPr>
                <p:nvPr/>
              </p:nvSpPr>
              <p:spPr bwMode="auto">
                <a:xfrm flipH="1" flipV="1">
                  <a:off x="1152" y="9360"/>
                  <a:ext cx="288" cy="28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11"/>
                <p:cNvSpPr>
                  <a:spLocks noChangeShapeType="1"/>
                </p:cNvSpPr>
                <p:nvPr/>
              </p:nvSpPr>
              <p:spPr bwMode="auto">
                <a:xfrm>
                  <a:off x="1152" y="921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12"/>
                <p:cNvSpPr>
                  <a:spLocks noChangeShapeType="1"/>
                </p:cNvSpPr>
                <p:nvPr/>
              </p:nvSpPr>
              <p:spPr bwMode="auto">
                <a:xfrm>
                  <a:off x="1296" y="92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0" name="Line 113"/>
              <p:cNvSpPr>
                <a:spLocks noChangeShapeType="1"/>
              </p:cNvSpPr>
              <p:nvPr/>
            </p:nvSpPr>
            <p:spPr bwMode="auto">
              <a:xfrm flipH="1">
                <a:off x="4128" y="211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14"/>
              <p:cNvSpPr>
                <a:spLocks noChangeShapeType="1"/>
              </p:cNvSpPr>
              <p:nvPr/>
            </p:nvSpPr>
            <p:spPr bwMode="auto">
              <a:xfrm flipH="1" flipV="1">
                <a:off x="4128" y="2640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" name="Line 115"/>
            <p:cNvSpPr>
              <a:spLocks noChangeShapeType="1"/>
            </p:cNvSpPr>
            <p:nvPr/>
          </p:nvSpPr>
          <p:spPr bwMode="auto">
            <a:xfrm>
              <a:off x="6615421" y="3252788"/>
              <a:ext cx="31591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16"/>
            <p:cNvSpPr>
              <a:spLocks noChangeShapeType="1"/>
            </p:cNvSpPr>
            <p:nvPr/>
          </p:nvSpPr>
          <p:spPr bwMode="auto">
            <a:xfrm>
              <a:off x="6615421" y="4025900"/>
              <a:ext cx="315913" cy="0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17"/>
            <p:cNvSpPr>
              <a:spLocks noChangeShapeType="1"/>
            </p:cNvSpPr>
            <p:nvPr/>
          </p:nvSpPr>
          <p:spPr bwMode="auto">
            <a:xfrm>
              <a:off x="6615421" y="4760913"/>
              <a:ext cx="315913" cy="0"/>
            </a:xfrm>
            <a:prstGeom prst="line">
              <a:avLst/>
            </a:prstGeom>
            <a:noFill/>
            <a:ln w="3810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8"/>
            <p:cNvSpPr>
              <a:spLocks noChangeShapeType="1"/>
            </p:cNvSpPr>
            <p:nvPr/>
          </p:nvSpPr>
          <p:spPr bwMode="auto">
            <a:xfrm>
              <a:off x="6615421" y="2197100"/>
              <a:ext cx="0" cy="12954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19"/>
            <p:cNvSpPr>
              <a:spLocks noChangeShapeType="1"/>
            </p:cNvSpPr>
            <p:nvPr/>
          </p:nvSpPr>
          <p:spPr bwMode="auto">
            <a:xfrm>
              <a:off x="7618721" y="3252788"/>
              <a:ext cx="315913" cy="0"/>
            </a:xfrm>
            <a:prstGeom prst="line">
              <a:avLst/>
            </a:prstGeom>
            <a:noFill/>
            <a:ln w="38100">
              <a:solidFill>
                <a:srgbClr val="8B0D7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20"/>
            <p:cNvSpPr>
              <a:spLocks noChangeShapeType="1"/>
            </p:cNvSpPr>
            <p:nvPr/>
          </p:nvSpPr>
          <p:spPr bwMode="auto">
            <a:xfrm>
              <a:off x="7618721" y="4025900"/>
              <a:ext cx="315913" cy="0"/>
            </a:xfrm>
            <a:prstGeom prst="line">
              <a:avLst/>
            </a:prstGeom>
            <a:noFill/>
            <a:ln w="38100">
              <a:solidFill>
                <a:srgbClr val="8B0D7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21"/>
            <p:cNvSpPr>
              <a:spLocks noChangeShapeType="1"/>
            </p:cNvSpPr>
            <p:nvPr/>
          </p:nvSpPr>
          <p:spPr bwMode="auto">
            <a:xfrm>
              <a:off x="7618721" y="4760913"/>
              <a:ext cx="315913" cy="0"/>
            </a:xfrm>
            <a:prstGeom prst="line">
              <a:avLst/>
            </a:prstGeom>
            <a:noFill/>
            <a:ln w="38100">
              <a:solidFill>
                <a:srgbClr val="8B0D7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22"/>
            <p:cNvSpPr>
              <a:spLocks noChangeShapeType="1"/>
            </p:cNvSpPr>
            <p:nvPr/>
          </p:nvSpPr>
          <p:spPr bwMode="auto">
            <a:xfrm flipH="1">
              <a:off x="7910821" y="3263900"/>
              <a:ext cx="0" cy="1524000"/>
            </a:xfrm>
            <a:prstGeom prst="line">
              <a:avLst/>
            </a:prstGeom>
            <a:noFill/>
            <a:ln w="57150">
              <a:solidFill>
                <a:srgbClr val="8B0D7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" name="Group 123"/>
            <p:cNvGrpSpPr>
              <a:grpSpLocks/>
            </p:cNvGrpSpPr>
            <p:nvPr/>
          </p:nvGrpSpPr>
          <p:grpSpPr bwMode="auto">
            <a:xfrm>
              <a:off x="6931334" y="3033713"/>
              <a:ext cx="687388" cy="271463"/>
              <a:chOff x="288" y="432"/>
              <a:chExt cx="432" cy="347"/>
            </a:xfrm>
          </p:grpSpPr>
          <p:sp>
            <p:nvSpPr>
              <p:cNvPr id="165" name="Rectangle 124"/>
              <p:cNvSpPr>
                <a:spLocks noChangeArrowheads="1"/>
              </p:cNvSpPr>
              <p:nvPr/>
            </p:nvSpPr>
            <p:spPr bwMode="auto">
              <a:xfrm>
                <a:off x="625" y="490"/>
                <a:ext cx="95" cy="5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25"/>
              <p:cNvSpPr>
                <a:spLocks/>
              </p:cNvSpPr>
              <p:nvPr/>
            </p:nvSpPr>
            <p:spPr bwMode="auto">
              <a:xfrm>
                <a:off x="380" y="479"/>
                <a:ext cx="175" cy="216"/>
              </a:xfrm>
              <a:custGeom>
                <a:avLst/>
                <a:gdLst>
                  <a:gd name="T0" fmla="*/ 266 w 266"/>
                  <a:gd name="T1" fmla="*/ 151 h 302"/>
                  <a:gd name="T2" fmla="*/ 266 w 266"/>
                  <a:gd name="T3" fmla="*/ 170 h 302"/>
                  <a:gd name="T4" fmla="*/ 263 w 266"/>
                  <a:gd name="T5" fmla="*/ 188 h 302"/>
                  <a:gd name="T6" fmla="*/ 258 w 266"/>
                  <a:gd name="T7" fmla="*/ 206 h 302"/>
                  <a:gd name="T8" fmla="*/ 251 w 266"/>
                  <a:gd name="T9" fmla="*/ 224 h 302"/>
                  <a:gd name="T10" fmla="*/ 241 w 266"/>
                  <a:gd name="T11" fmla="*/ 240 h 302"/>
                  <a:gd name="T12" fmla="*/ 230 w 266"/>
                  <a:gd name="T13" fmla="*/ 254 h 302"/>
                  <a:gd name="T14" fmla="*/ 218 w 266"/>
                  <a:gd name="T15" fmla="*/ 267 h 302"/>
                  <a:gd name="T16" fmla="*/ 205 w 266"/>
                  <a:gd name="T17" fmla="*/ 278 h 302"/>
                  <a:gd name="T18" fmla="*/ 191 w 266"/>
                  <a:gd name="T19" fmla="*/ 287 h 302"/>
                  <a:gd name="T20" fmla="*/ 175 w 266"/>
                  <a:gd name="T21" fmla="*/ 295 h 302"/>
                  <a:gd name="T22" fmla="*/ 159 w 266"/>
                  <a:gd name="T23" fmla="*/ 299 h 302"/>
                  <a:gd name="T24" fmla="*/ 142 w 266"/>
                  <a:gd name="T25" fmla="*/ 302 h 302"/>
                  <a:gd name="T26" fmla="*/ 126 w 266"/>
                  <a:gd name="T27" fmla="*/ 302 h 302"/>
                  <a:gd name="T28" fmla="*/ 109 w 266"/>
                  <a:gd name="T29" fmla="*/ 299 h 302"/>
                  <a:gd name="T30" fmla="*/ 93 w 266"/>
                  <a:gd name="T31" fmla="*/ 295 h 302"/>
                  <a:gd name="T32" fmla="*/ 77 w 266"/>
                  <a:gd name="T33" fmla="*/ 287 h 302"/>
                  <a:gd name="T34" fmla="*/ 63 w 266"/>
                  <a:gd name="T35" fmla="*/ 278 h 302"/>
                  <a:gd name="T36" fmla="*/ 49 w 266"/>
                  <a:gd name="T37" fmla="*/ 267 h 302"/>
                  <a:gd name="T38" fmla="*/ 38 w 266"/>
                  <a:gd name="T39" fmla="*/ 254 h 302"/>
                  <a:gd name="T40" fmla="*/ 27 w 266"/>
                  <a:gd name="T41" fmla="*/ 240 h 302"/>
                  <a:gd name="T42" fmla="*/ 17 w 266"/>
                  <a:gd name="T43" fmla="*/ 224 h 302"/>
                  <a:gd name="T44" fmla="*/ 10 w 266"/>
                  <a:gd name="T45" fmla="*/ 206 h 302"/>
                  <a:gd name="T46" fmla="*/ 5 w 266"/>
                  <a:gd name="T47" fmla="*/ 188 h 302"/>
                  <a:gd name="T48" fmla="*/ 2 w 266"/>
                  <a:gd name="T49" fmla="*/ 170 h 302"/>
                  <a:gd name="T50" fmla="*/ 0 w 266"/>
                  <a:gd name="T51" fmla="*/ 151 h 302"/>
                  <a:gd name="T52" fmla="*/ 2 w 266"/>
                  <a:gd name="T53" fmla="*/ 132 h 302"/>
                  <a:gd name="T54" fmla="*/ 5 w 266"/>
                  <a:gd name="T55" fmla="*/ 114 h 302"/>
                  <a:gd name="T56" fmla="*/ 10 w 266"/>
                  <a:gd name="T57" fmla="*/ 96 h 302"/>
                  <a:gd name="T58" fmla="*/ 17 w 266"/>
                  <a:gd name="T59" fmla="*/ 78 h 302"/>
                  <a:gd name="T60" fmla="*/ 27 w 266"/>
                  <a:gd name="T61" fmla="*/ 62 h 302"/>
                  <a:gd name="T62" fmla="*/ 38 w 266"/>
                  <a:gd name="T63" fmla="*/ 48 h 302"/>
                  <a:gd name="T64" fmla="*/ 49 w 266"/>
                  <a:gd name="T65" fmla="*/ 35 h 302"/>
                  <a:gd name="T66" fmla="*/ 63 w 266"/>
                  <a:gd name="T67" fmla="*/ 24 h 302"/>
                  <a:gd name="T68" fmla="*/ 77 w 266"/>
                  <a:gd name="T69" fmla="*/ 14 h 302"/>
                  <a:gd name="T70" fmla="*/ 93 w 266"/>
                  <a:gd name="T71" fmla="*/ 7 h 302"/>
                  <a:gd name="T72" fmla="*/ 109 w 266"/>
                  <a:gd name="T73" fmla="*/ 3 h 302"/>
                  <a:gd name="T74" fmla="*/ 125 w 266"/>
                  <a:gd name="T75" fmla="*/ 0 h 302"/>
                  <a:gd name="T76" fmla="*/ 142 w 266"/>
                  <a:gd name="T77" fmla="*/ 0 h 302"/>
                  <a:gd name="T78" fmla="*/ 159 w 266"/>
                  <a:gd name="T79" fmla="*/ 3 h 302"/>
                  <a:gd name="T80" fmla="*/ 175 w 266"/>
                  <a:gd name="T81" fmla="*/ 7 h 302"/>
                  <a:gd name="T82" fmla="*/ 191 w 266"/>
                  <a:gd name="T83" fmla="*/ 14 h 302"/>
                  <a:gd name="T84" fmla="*/ 205 w 266"/>
                  <a:gd name="T85" fmla="*/ 24 h 302"/>
                  <a:gd name="T86" fmla="*/ 218 w 266"/>
                  <a:gd name="T87" fmla="*/ 35 h 302"/>
                  <a:gd name="T88" fmla="*/ 230 w 266"/>
                  <a:gd name="T89" fmla="*/ 48 h 302"/>
                  <a:gd name="T90" fmla="*/ 241 w 266"/>
                  <a:gd name="T91" fmla="*/ 62 h 302"/>
                  <a:gd name="T92" fmla="*/ 251 w 266"/>
                  <a:gd name="T93" fmla="*/ 78 h 302"/>
                  <a:gd name="T94" fmla="*/ 258 w 266"/>
                  <a:gd name="T95" fmla="*/ 95 h 302"/>
                  <a:gd name="T96" fmla="*/ 263 w 266"/>
                  <a:gd name="T97" fmla="*/ 114 h 302"/>
                  <a:gd name="T98" fmla="*/ 266 w 266"/>
                  <a:gd name="T99" fmla="*/ 132 h 302"/>
                  <a:gd name="T100" fmla="*/ 266 w 266"/>
                  <a:gd name="T101" fmla="*/ 151 h 302"/>
                  <a:gd name="T102" fmla="*/ 266 w 266"/>
                  <a:gd name="T103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02">
                    <a:moveTo>
                      <a:pt x="266" y="151"/>
                    </a:moveTo>
                    <a:lnTo>
                      <a:pt x="266" y="170"/>
                    </a:lnTo>
                    <a:lnTo>
                      <a:pt x="263" y="188"/>
                    </a:lnTo>
                    <a:lnTo>
                      <a:pt x="258" y="206"/>
                    </a:lnTo>
                    <a:lnTo>
                      <a:pt x="251" y="224"/>
                    </a:lnTo>
                    <a:lnTo>
                      <a:pt x="241" y="240"/>
                    </a:lnTo>
                    <a:lnTo>
                      <a:pt x="230" y="254"/>
                    </a:lnTo>
                    <a:lnTo>
                      <a:pt x="218" y="267"/>
                    </a:lnTo>
                    <a:lnTo>
                      <a:pt x="205" y="278"/>
                    </a:lnTo>
                    <a:lnTo>
                      <a:pt x="191" y="287"/>
                    </a:lnTo>
                    <a:lnTo>
                      <a:pt x="175" y="295"/>
                    </a:lnTo>
                    <a:lnTo>
                      <a:pt x="159" y="299"/>
                    </a:lnTo>
                    <a:lnTo>
                      <a:pt x="142" y="302"/>
                    </a:lnTo>
                    <a:lnTo>
                      <a:pt x="126" y="302"/>
                    </a:lnTo>
                    <a:lnTo>
                      <a:pt x="109" y="299"/>
                    </a:lnTo>
                    <a:lnTo>
                      <a:pt x="93" y="295"/>
                    </a:lnTo>
                    <a:lnTo>
                      <a:pt x="77" y="287"/>
                    </a:lnTo>
                    <a:lnTo>
                      <a:pt x="63" y="278"/>
                    </a:lnTo>
                    <a:lnTo>
                      <a:pt x="49" y="267"/>
                    </a:lnTo>
                    <a:lnTo>
                      <a:pt x="38" y="254"/>
                    </a:lnTo>
                    <a:lnTo>
                      <a:pt x="27" y="240"/>
                    </a:lnTo>
                    <a:lnTo>
                      <a:pt x="17" y="224"/>
                    </a:lnTo>
                    <a:lnTo>
                      <a:pt x="10" y="206"/>
                    </a:lnTo>
                    <a:lnTo>
                      <a:pt x="5" y="188"/>
                    </a:lnTo>
                    <a:lnTo>
                      <a:pt x="2" y="170"/>
                    </a:lnTo>
                    <a:lnTo>
                      <a:pt x="0" y="151"/>
                    </a:lnTo>
                    <a:lnTo>
                      <a:pt x="2" y="132"/>
                    </a:lnTo>
                    <a:lnTo>
                      <a:pt x="5" y="114"/>
                    </a:lnTo>
                    <a:lnTo>
                      <a:pt x="10" y="96"/>
                    </a:lnTo>
                    <a:lnTo>
                      <a:pt x="17" y="78"/>
                    </a:lnTo>
                    <a:lnTo>
                      <a:pt x="27" y="62"/>
                    </a:lnTo>
                    <a:lnTo>
                      <a:pt x="38" y="48"/>
                    </a:lnTo>
                    <a:lnTo>
                      <a:pt x="49" y="35"/>
                    </a:lnTo>
                    <a:lnTo>
                      <a:pt x="63" y="24"/>
                    </a:lnTo>
                    <a:lnTo>
                      <a:pt x="77" y="14"/>
                    </a:lnTo>
                    <a:lnTo>
                      <a:pt x="93" y="7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9" y="3"/>
                    </a:lnTo>
                    <a:lnTo>
                      <a:pt x="175" y="7"/>
                    </a:lnTo>
                    <a:lnTo>
                      <a:pt x="191" y="14"/>
                    </a:lnTo>
                    <a:lnTo>
                      <a:pt x="205" y="24"/>
                    </a:lnTo>
                    <a:lnTo>
                      <a:pt x="218" y="35"/>
                    </a:lnTo>
                    <a:lnTo>
                      <a:pt x="230" y="48"/>
                    </a:lnTo>
                    <a:lnTo>
                      <a:pt x="241" y="62"/>
                    </a:lnTo>
                    <a:lnTo>
                      <a:pt x="251" y="78"/>
                    </a:lnTo>
                    <a:lnTo>
                      <a:pt x="258" y="95"/>
                    </a:lnTo>
                    <a:lnTo>
                      <a:pt x="263" y="114"/>
                    </a:lnTo>
                    <a:lnTo>
                      <a:pt x="266" y="132"/>
                    </a:lnTo>
                    <a:lnTo>
                      <a:pt x="266" y="151"/>
                    </a:lnTo>
                    <a:lnTo>
                      <a:pt x="26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Rectangle 126"/>
              <p:cNvSpPr>
                <a:spLocks noChangeArrowheads="1"/>
              </p:cNvSpPr>
              <p:nvPr/>
            </p:nvSpPr>
            <p:spPr bwMode="auto">
              <a:xfrm>
                <a:off x="288" y="587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127"/>
              <p:cNvSpPr>
                <a:spLocks noChangeArrowheads="1"/>
              </p:cNvSpPr>
              <p:nvPr/>
            </p:nvSpPr>
            <p:spPr bwMode="auto">
              <a:xfrm>
                <a:off x="530" y="451"/>
                <a:ext cx="75" cy="15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28"/>
              <p:cNvSpPr>
                <a:spLocks/>
              </p:cNvSpPr>
              <p:nvPr/>
            </p:nvSpPr>
            <p:spPr bwMode="auto">
              <a:xfrm>
                <a:off x="471" y="451"/>
                <a:ext cx="49" cy="154"/>
              </a:xfrm>
              <a:custGeom>
                <a:avLst/>
                <a:gdLst>
                  <a:gd name="T0" fmla="*/ 0 w 75"/>
                  <a:gd name="T1" fmla="*/ 22 h 215"/>
                  <a:gd name="T2" fmla="*/ 75 w 75"/>
                  <a:gd name="T3" fmla="*/ 0 h 215"/>
                  <a:gd name="T4" fmla="*/ 75 w 75"/>
                  <a:gd name="T5" fmla="*/ 215 h 215"/>
                  <a:gd name="T6" fmla="*/ 0 w 75"/>
                  <a:gd name="T7" fmla="*/ 191 h 215"/>
                  <a:gd name="T8" fmla="*/ 0 w 75"/>
                  <a:gd name="T9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15">
                    <a:moveTo>
                      <a:pt x="0" y="22"/>
                    </a:moveTo>
                    <a:lnTo>
                      <a:pt x="75" y="0"/>
                    </a:lnTo>
                    <a:lnTo>
                      <a:pt x="75" y="215"/>
                    </a:lnTo>
                    <a:lnTo>
                      <a:pt x="0" y="19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Rectangle 129"/>
              <p:cNvSpPr>
                <a:spLocks noChangeArrowheads="1"/>
              </p:cNvSpPr>
              <p:nvPr/>
            </p:nvSpPr>
            <p:spPr bwMode="auto">
              <a:xfrm>
                <a:off x="467" y="473"/>
                <a:ext cx="4" cy="11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AutoShape 130"/>
              <p:cNvSpPr>
                <a:spLocks noChangeArrowheads="1"/>
              </p:cNvSpPr>
              <p:nvPr/>
            </p:nvSpPr>
            <p:spPr bwMode="auto">
              <a:xfrm>
                <a:off x="520" y="441"/>
                <a:ext cx="14" cy="180"/>
              </a:xfrm>
              <a:prstGeom prst="roundRect">
                <a:avLst>
                  <a:gd name="adj" fmla="val 42106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Rectangle 131"/>
              <p:cNvSpPr>
                <a:spLocks noChangeArrowheads="1"/>
              </p:cNvSpPr>
              <p:nvPr/>
            </p:nvSpPr>
            <p:spPr bwMode="auto">
              <a:xfrm>
                <a:off x="526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AutoShape 132"/>
              <p:cNvSpPr>
                <a:spLocks noChangeArrowheads="1"/>
              </p:cNvSpPr>
              <p:nvPr/>
            </p:nvSpPr>
            <p:spPr bwMode="auto">
              <a:xfrm>
                <a:off x="558" y="441"/>
                <a:ext cx="13" cy="180"/>
              </a:xfrm>
              <a:prstGeom prst="roundRect">
                <a:avLst>
                  <a:gd name="adj" fmla="val 4444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Rectangle 133"/>
              <p:cNvSpPr>
                <a:spLocks noChangeArrowheads="1"/>
              </p:cNvSpPr>
              <p:nvPr/>
            </p:nvSpPr>
            <p:spPr bwMode="auto">
              <a:xfrm>
                <a:off x="563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AutoShape 134"/>
              <p:cNvSpPr>
                <a:spLocks noChangeArrowheads="1"/>
              </p:cNvSpPr>
              <p:nvPr/>
            </p:nvSpPr>
            <p:spPr bwMode="auto">
              <a:xfrm>
                <a:off x="594" y="441"/>
                <a:ext cx="16" cy="180"/>
              </a:xfrm>
              <a:prstGeom prst="roundRect">
                <a:avLst>
                  <a:gd name="adj" fmla="val 40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Rectangle 135"/>
              <p:cNvSpPr>
                <a:spLocks noChangeArrowheads="1"/>
              </p:cNvSpPr>
              <p:nvPr/>
            </p:nvSpPr>
            <p:spPr bwMode="auto">
              <a:xfrm>
                <a:off x="600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36"/>
              <p:cNvSpPr>
                <a:spLocks/>
              </p:cNvSpPr>
              <p:nvPr/>
            </p:nvSpPr>
            <p:spPr bwMode="auto">
              <a:xfrm>
                <a:off x="610" y="515"/>
                <a:ext cx="36" cy="121"/>
              </a:xfrm>
              <a:custGeom>
                <a:avLst/>
                <a:gdLst>
                  <a:gd name="T0" fmla="*/ 0 w 55"/>
                  <a:gd name="T1" fmla="*/ 2 h 170"/>
                  <a:gd name="T2" fmla="*/ 0 w 55"/>
                  <a:gd name="T3" fmla="*/ 170 h 170"/>
                  <a:gd name="T4" fmla="*/ 55 w 55"/>
                  <a:gd name="T5" fmla="*/ 170 h 170"/>
                  <a:gd name="T6" fmla="*/ 29 w 55"/>
                  <a:gd name="T7" fmla="*/ 0 h 170"/>
                  <a:gd name="T8" fmla="*/ 4 w 55"/>
                  <a:gd name="T9" fmla="*/ 0 h 170"/>
                  <a:gd name="T10" fmla="*/ 0 w 55"/>
                  <a:gd name="T11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0">
                    <a:moveTo>
                      <a:pt x="0" y="2"/>
                    </a:moveTo>
                    <a:lnTo>
                      <a:pt x="0" y="170"/>
                    </a:lnTo>
                    <a:lnTo>
                      <a:pt x="55" y="17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Rectangle 137"/>
              <p:cNvSpPr>
                <a:spLocks noChangeArrowheads="1"/>
              </p:cNvSpPr>
              <p:nvPr/>
            </p:nvSpPr>
            <p:spPr bwMode="auto">
              <a:xfrm>
                <a:off x="610" y="451"/>
                <a:ext cx="16" cy="7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38"/>
              <p:cNvSpPr>
                <a:spLocks noChangeShapeType="1"/>
              </p:cNvSpPr>
              <p:nvPr/>
            </p:nvSpPr>
            <p:spPr bwMode="auto">
              <a:xfrm flipH="1" flipV="1">
                <a:off x="625" y="50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39"/>
              <p:cNvSpPr>
                <a:spLocks noChangeShapeType="1"/>
              </p:cNvSpPr>
              <p:nvPr/>
            </p:nvSpPr>
            <p:spPr bwMode="auto">
              <a:xfrm>
                <a:off x="610" y="521"/>
                <a:ext cx="15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40"/>
              <p:cNvSpPr>
                <a:spLocks noChangeShapeType="1"/>
              </p:cNvSpPr>
              <p:nvPr/>
            </p:nvSpPr>
            <p:spPr bwMode="auto">
              <a:xfrm>
                <a:off x="625" y="506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41"/>
              <p:cNvSpPr>
                <a:spLocks noChangeShapeType="1"/>
              </p:cNvSpPr>
              <p:nvPr/>
            </p:nvSpPr>
            <p:spPr bwMode="auto">
              <a:xfrm flipH="1">
                <a:off x="625" y="51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" name="Group 142"/>
            <p:cNvGrpSpPr>
              <a:grpSpLocks/>
            </p:cNvGrpSpPr>
            <p:nvPr/>
          </p:nvGrpSpPr>
          <p:grpSpPr bwMode="auto">
            <a:xfrm flipH="1">
              <a:off x="6931334" y="3797300"/>
              <a:ext cx="687388" cy="273050"/>
              <a:chOff x="288" y="432"/>
              <a:chExt cx="432" cy="347"/>
            </a:xfrm>
          </p:grpSpPr>
          <p:sp>
            <p:nvSpPr>
              <p:cNvPr id="147" name="Rectangle 143"/>
              <p:cNvSpPr>
                <a:spLocks noChangeArrowheads="1"/>
              </p:cNvSpPr>
              <p:nvPr/>
            </p:nvSpPr>
            <p:spPr bwMode="auto">
              <a:xfrm>
                <a:off x="625" y="490"/>
                <a:ext cx="95" cy="5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4"/>
              <p:cNvSpPr>
                <a:spLocks/>
              </p:cNvSpPr>
              <p:nvPr/>
            </p:nvSpPr>
            <p:spPr bwMode="auto">
              <a:xfrm>
                <a:off x="380" y="479"/>
                <a:ext cx="175" cy="216"/>
              </a:xfrm>
              <a:custGeom>
                <a:avLst/>
                <a:gdLst>
                  <a:gd name="T0" fmla="*/ 266 w 266"/>
                  <a:gd name="T1" fmla="*/ 151 h 302"/>
                  <a:gd name="T2" fmla="*/ 266 w 266"/>
                  <a:gd name="T3" fmla="*/ 170 h 302"/>
                  <a:gd name="T4" fmla="*/ 263 w 266"/>
                  <a:gd name="T5" fmla="*/ 188 h 302"/>
                  <a:gd name="T6" fmla="*/ 258 w 266"/>
                  <a:gd name="T7" fmla="*/ 206 h 302"/>
                  <a:gd name="T8" fmla="*/ 251 w 266"/>
                  <a:gd name="T9" fmla="*/ 224 h 302"/>
                  <a:gd name="T10" fmla="*/ 241 w 266"/>
                  <a:gd name="T11" fmla="*/ 240 h 302"/>
                  <a:gd name="T12" fmla="*/ 230 w 266"/>
                  <a:gd name="T13" fmla="*/ 254 h 302"/>
                  <a:gd name="T14" fmla="*/ 218 w 266"/>
                  <a:gd name="T15" fmla="*/ 267 h 302"/>
                  <a:gd name="T16" fmla="*/ 205 w 266"/>
                  <a:gd name="T17" fmla="*/ 278 h 302"/>
                  <a:gd name="T18" fmla="*/ 191 w 266"/>
                  <a:gd name="T19" fmla="*/ 287 h 302"/>
                  <a:gd name="T20" fmla="*/ 175 w 266"/>
                  <a:gd name="T21" fmla="*/ 295 h 302"/>
                  <a:gd name="T22" fmla="*/ 159 w 266"/>
                  <a:gd name="T23" fmla="*/ 299 h 302"/>
                  <a:gd name="T24" fmla="*/ 142 w 266"/>
                  <a:gd name="T25" fmla="*/ 302 h 302"/>
                  <a:gd name="T26" fmla="*/ 126 w 266"/>
                  <a:gd name="T27" fmla="*/ 302 h 302"/>
                  <a:gd name="T28" fmla="*/ 109 w 266"/>
                  <a:gd name="T29" fmla="*/ 299 h 302"/>
                  <a:gd name="T30" fmla="*/ 93 w 266"/>
                  <a:gd name="T31" fmla="*/ 295 h 302"/>
                  <a:gd name="T32" fmla="*/ 77 w 266"/>
                  <a:gd name="T33" fmla="*/ 287 h 302"/>
                  <a:gd name="T34" fmla="*/ 63 w 266"/>
                  <a:gd name="T35" fmla="*/ 278 h 302"/>
                  <a:gd name="T36" fmla="*/ 49 w 266"/>
                  <a:gd name="T37" fmla="*/ 267 h 302"/>
                  <a:gd name="T38" fmla="*/ 38 w 266"/>
                  <a:gd name="T39" fmla="*/ 254 h 302"/>
                  <a:gd name="T40" fmla="*/ 27 w 266"/>
                  <a:gd name="T41" fmla="*/ 240 h 302"/>
                  <a:gd name="T42" fmla="*/ 17 w 266"/>
                  <a:gd name="T43" fmla="*/ 224 h 302"/>
                  <a:gd name="T44" fmla="*/ 10 w 266"/>
                  <a:gd name="T45" fmla="*/ 206 h 302"/>
                  <a:gd name="T46" fmla="*/ 5 w 266"/>
                  <a:gd name="T47" fmla="*/ 188 h 302"/>
                  <a:gd name="T48" fmla="*/ 2 w 266"/>
                  <a:gd name="T49" fmla="*/ 170 h 302"/>
                  <a:gd name="T50" fmla="*/ 0 w 266"/>
                  <a:gd name="T51" fmla="*/ 151 h 302"/>
                  <a:gd name="T52" fmla="*/ 2 w 266"/>
                  <a:gd name="T53" fmla="*/ 132 h 302"/>
                  <a:gd name="T54" fmla="*/ 5 w 266"/>
                  <a:gd name="T55" fmla="*/ 114 h 302"/>
                  <a:gd name="T56" fmla="*/ 10 w 266"/>
                  <a:gd name="T57" fmla="*/ 96 h 302"/>
                  <a:gd name="T58" fmla="*/ 17 w 266"/>
                  <a:gd name="T59" fmla="*/ 78 h 302"/>
                  <a:gd name="T60" fmla="*/ 27 w 266"/>
                  <a:gd name="T61" fmla="*/ 62 h 302"/>
                  <a:gd name="T62" fmla="*/ 38 w 266"/>
                  <a:gd name="T63" fmla="*/ 48 h 302"/>
                  <a:gd name="T64" fmla="*/ 49 w 266"/>
                  <a:gd name="T65" fmla="*/ 35 h 302"/>
                  <a:gd name="T66" fmla="*/ 63 w 266"/>
                  <a:gd name="T67" fmla="*/ 24 h 302"/>
                  <a:gd name="T68" fmla="*/ 77 w 266"/>
                  <a:gd name="T69" fmla="*/ 14 h 302"/>
                  <a:gd name="T70" fmla="*/ 93 w 266"/>
                  <a:gd name="T71" fmla="*/ 7 h 302"/>
                  <a:gd name="T72" fmla="*/ 109 w 266"/>
                  <a:gd name="T73" fmla="*/ 3 h 302"/>
                  <a:gd name="T74" fmla="*/ 125 w 266"/>
                  <a:gd name="T75" fmla="*/ 0 h 302"/>
                  <a:gd name="T76" fmla="*/ 142 w 266"/>
                  <a:gd name="T77" fmla="*/ 0 h 302"/>
                  <a:gd name="T78" fmla="*/ 159 w 266"/>
                  <a:gd name="T79" fmla="*/ 3 h 302"/>
                  <a:gd name="T80" fmla="*/ 175 w 266"/>
                  <a:gd name="T81" fmla="*/ 7 h 302"/>
                  <a:gd name="T82" fmla="*/ 191 w 266"/>
                  <a:gd name="T83" fmla="*/ 14 h 302"/>
                  <a:gd name="T84" fmla="*/ 205 w 266"/>
                  <a:gd name="T85" fmla="*/ 24 h 302"/>
                  <a:gd name="T86" fmla="*/ 218 w 266"/>
                  <a:gd name="T87" fmla="*/ 35 h 302"/>
                  <a:gd name="T88" fmla="*/ 230 w 266"/>
                  <a:gd name="T89" fmla="*/ 48 h 302"/>
                  <a:gd name="T90" fmla="*/ 241 w 266"/>
                  <a:gd name="T91" fmla="*/ 62 h 302"/>
                  <a:gd name="T92" fmla="*/ 251 w 266"/>
                  <a:gd name="T93" fmla="*/ 78 h 302"/>
                  <a:gd name="T94" fmla="*/ 258 w 266"/>
                  <a:gd name="T95" fmla="*/ 95 h 302"/>
                  <a:gd name="T96" fmla="*/ 263 w 266"/>
                  <a:gd name="T97" fmla="*/ 114 h 302"/>
                  <a:gd name="T98" fmla="*/ 266 w 266"/>
                  <a:gd name="T99" fmla="*/ 132 h 302"/>
                  <a:gd name="T100" fmla="*/ 266 w 266"/>
                  <a:gd name="T101" fmla="*/ 151 h 302"/>
                  <a:gd name="T102" fmla="*/ 266 w 266"/>
                  <a:gd name="T103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02">
                    <a:moveTo>
                      <a:pt x="266" y="151"/>
                    </a:moveTo>
                    <a:lnTo>
                      <a:pt x="266" y="170"/>
                    </a:lnTo>
                    <a:lnTo>
                      <a:pt x="263" y="188"/>
                    </a:lnTo>
                    <a:lnTo>
                      <a:pt x="258" y="206"/>
                    </a:lnTo>
                    <a:lnTo>
                      <a:pt x="251" y="224"/>
                    </a:lnTo>
                    <a:lnTo>
                      <a:pt x="241" y="240"/>
                    </a:lnTo>
                    <a:lnTo>
                      <a:pt x="230" y="254"/>
                    </a:lnTo>
                    <a:lnTo>
                      <a:pt x="218" y="267"/>
                    </a:lnTo>
                    <a:lnTo>
                      <a:pt x="205" y="278"/>
                    </a:lnTo>
                    <a:lnTo>
                      <a:pt x="191" y="287"/>
                    </a:lnTo>
                    <a:lnTo>
                      <a:pt x="175" y="295"/>
                    </a:lnTo>
                    <a:lnTo>
                      <a:pt x="159" y="299"/>
                    </a:lnTo>
                    <a:lnTo>
                      <a:pt x="142" y="302"/>
                    </a:lnTo>
                    <a:lnTo>
                      <a:pt x="126" y="302"/>
                    </a:lnTo>
                    <a:lnTo>
                      <a:pt x="109" y="299"/>
                    </a:lnTo>
                    <a:lnTo>
                      <a:pt x="93" y="295"/>
                    </a:lnTo>
                    <a:lnTo>
                      <a:pt x="77" y="287"/>
                    </a:lnTo>
                    <a:lnTo>
                      <a:pt x="63" y="278"/>
                    </a:lnTo>
                    <a:lnTo>
                      <a:pt x="49" y="267"/>
                    </a:lnTo>
                    <a:lnTo>
                      <a:pt x="38" y="254"/>
                    </a:lnTo>
                    <a:lnTo>
                      <a:pt x="27" y="240"/>
                    </a:lnTo>
                    <a:lnTo>
                      <a:pt x="17" y="224"/>
                    </a:lnTo>
                    <a:lnTo>
                      <a:pt x="10" y="206"/>
                    </a:lnTo>
                    <a:lnTo>
                      <a:pt x="5" y="188"/>
                    </a:lnTo>
                    <a:lnTo>
                      <a:pt x="2" y="170"/>
                    </a:lnTo>
                    <a:lnTo>
                      <a:pt x="0" y="151"/>
                    </a:lnTo>
                    <a:lnTo>
                      <a:pt x="2" y="132"/>
                    </a:lnTo>
                    <a:lnTo>
                      <a:pt x="5" y="114"/>
                    </a:lnTo>
                    <a:lnTo>
                      <a:pt x="10" y="96"/>
                    </a:lnTo>
                    <a:lnTo>
                      <a:pt x="17" y="78"/>
                    </a:lnTo>
                    <a:lnTo>
                      <a:pt x="27" y="62"/>
                    </a:lnTo>
                    <a:lnTo>
                      <a:pt x="38" y="48"/>
                    </a:lnTo>
                    <a:lnTo>
                      <a:pt x="49" y="35"/>
                    </a:lnTo>
                    <a:lnTo>
                      <a:pt x="63" y="24"/>
                    </a:lnTo>
                    <a:lnTo>
                      <a:pt x="77" y="14"/>
                    </a:lnTo>
                    <a:lnTo>
                      <a:pt x="93" y="7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9" y="3"/>
                    </a:lnTo>
                    <a:lnTo>
                      <a:pt x="175" y="7"/>
                    </a:lnTo>
                    <a:lnTo>
                      <a:pt x="191" y="14"/>
                    </a:lnTo>
                    <a:lnTo>
                      <a:pt x="205" y="24"/>
                    </a:lnTo>
                    <a:lnTo>
                      <a:pt x="218" y="35"/>
                    </a:lnTo>
                    <a:lnTo>
                      <a:pt x="230" y="48"/>
                    </a:lnTo>
                    <a:lnTo>
                      <a:pt x="241" y="62"/>
                    </a:lnTo>
                    <a:lnTo>
                      <a:pt x="251" y="78"/>
                    </a:lnTo>
                    <a:lnTo>
                      <a:pt x="258" y="95"/>
                    </a:lnTo>
                    <a:lnTo>
                      <a:pt x="263" y="114"/>
                    </a:lnTo>
                    <a:lnTo>
                      <a:pt x="266" y="132"/>
                    </a:lnTo>
                    <a:lnTo>
                      <a:pt x="266" y="151"/>
                    </a:lnTo>
                    <a:lnTo>
                      <a:pt x="26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Rectangle 145"/>
              <p:cNvSpPr>
                <a:spLocks noChangeArrowheads="1"/>
              </p:cNvSpPr>
              <p:nvPr/>
            </p:nvSpPr>
            <p:spPr bwMode="auto">
              <a:xfrm>
                <a:off x="288" y="587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Rectangle 146"/>
              <p:cNvSpPr>
                <a:spLocks noChangeArrowheads="1"/>
              </p:cNvSpPr>
              <p:nvPr/>
            </p:nvSpPr>
            <p:spPr bwMode="auto">
              <a:xfrm>
                <a:off x="530" y="451"/>
                <a:ext cx="75" cy="15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47"/>
              <p:cNvSpPr>
                <a:spLocks/>
              </p:cNvSpPr>
              <p:nvPr/>
            </p:nvSpPr>
            <p:spPr bwMode="auto">
              <a:xfrm>
                <a:off x="471" y="451"/>
                <a:ext cx="49" cy="154"/>
              </a:xfrm>
              <a:custGeom>
                <a:avLst/>
                <a:gdLst>
                  <a:gd name="T0" fmla="*/ 0 w 75"/>
                  <a:gd name="T1" fmla="*/ 22 h 215"/>
                  <a:gd name="T2" fmla="*/ 75 w 75"/>
                  <a:gd name="T3" fmla="*/ 0 h 215"/>
                  <a:gd name="T4" fmla="*/ 75 w 75"/>
                  <a:gd name="T5" fmla="*/ 215 h 215"/>
                  <a:gd name="T6" fmla="*/ 0 w 75"/>
                  <a:gd name="T7" fmla="*/ 191 h 215"/>
                  <a:gd name="T8" fmla="*/ 0 w 75"/>
                  <a:gd name="T9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15">
                    <a:moveTo>
                      <a:pt x="0" y="22"/>
                    </a:moveTo>
                    <a:lnTo>
                      <a:pt x="75" y="0"/>
                    </a:lnTo>
                    <a:lnTo>
                      <a:pt x="75" y="215"/>
                    </a:lnTo>
                    <a:lnTo>
                      <a:pt x="0" y="19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Rectangle 148"/>
              <p:cNvSpPr>
                <a:spLocks noChangeArrowheads="1"/>
              </p:cNvSpPr>
              <p:nvPr/>
            </p:nvSpPr>
            <p:spPr bwMode="auto">
              <a:xfrm>
                <a:off x="467" y="473"/>
                <a:ext cx="4" cy="11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AutoShape 149"/>
              <p:cNvSpPr>
                <a:spLocks noChangeArrowheads="1"/>
              </p:cNvSpPr>
              <p:nvPr/>
            </p:nvSpPr>
            <p:spPr bwMode="auto">
              <a:xfrm>
                <a:off x="520" y="441"/>
                <a:ext cx="14" cy="180"/>
              </a:xfrm>
              <a:prstGeom prst="roundRect">
                <a:avLst>
                  <a:gd name="adj" fmla="val 42106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50"/>
              <p:cNvSpPr>
                <a:spLocks noChangeArrowheads="1"/>
              </p:cNvSpPr>
              <p:nvPr/>
            </p:nvSpPr>
            <p:spPr bwMode="auto">
              <a:xfrm>
                <a:off x="526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AutoShape 151"/>
              <p:cNvSpPr>
                <a:spLocks noChangeArrowheads="1"/>
              </p:cNvSpPr>
              <p:nvPr/>
            </p:nvSpPr>
            <p:spPr bwMode="auto">
              <a:xfrm>
                <a:off x="558" y="441"/>
                <a:ext cx="13" cy="180"/>
              </a:xfrm>
              <a:prstGeom prst="roundRect">
                <a:avLst>
                  <a:gd name="adj" fmla="val 4444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Rectangle 152"/>
              <p:cNvSpPr>
                <a:spLocks noChangeArrowheads="1"/>
              </p:cNvSpPr>
              <p:nvPr/>
            </p:nvSpPr>
            <p:spPr bwMode="auto">
              <a:xfrm>
                <a:off x="563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AutoShape 153"/>
              <p:cNvSpPr>
                <a:spLocks noChangeArrowheads="1"/>
              </p:cNvSpPr>
              <p:nvPr/>
            </p:nvSpPr>
            <p:spPr bwMode="auto">
              <a:xfrm>
                <a:off x="594" y="441"/>
                <a:ext cx="16" cy="180"/>
              </a:xfrm>
              <a:prstGeom prst="roundRect">
                <a:avLst>
                  <a:gd name="adj" fmla="val 40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Rectangle 154"/>
              <p:cNvSpPr>
                <a:spLocks noChangeArrowheads="1"/>
              </p:cNvSpPr>
              <p:nvPr/>
            </p:nvSpPr>
            <p:spPr bwMode="auto">
              <a:xfrm>
                <a:off x="600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55"/>
              <p:cNvSpPr>
                <a:spLocks/>
              </p:cNvSpPr>
              <p:nvPr/>
            </p:nvSpPr>
            <p:spPr bwMode="auto">
              <a:xfrm>
                <a:off x="610" y="515"/>
                <a:ext cx="36" cy="121"/>
              </a:xfrm>
              <a:custGeom>
                <a:avLst/>
                <a:gdLst>
                  <a:gd name="T0" fmla="*/ 0 w 55"/>
                  <a:gd name="T1" fmla="*/ 2 h 170"/>
                  <a:gd name="T2" fmla="*/ 0 w 55"/>
                  <a:gd name="T3" fmla="*/ 170 h 170"/>
                  <a:gd name="T4" fmla="*/ 55 w 55"/>
                  <a:gd name="T5" fmla="*/ 170 h 170"/>
                  <a:gd name="T6" fmla="*/ 29 w 55"/>
                  <a:gd name="T7" fmla="*/ 0 h 170"/>
                  <a:gd name="T8" fmla="*/ 4 w 55"/>
                  <a:gd name="T9" fmla="*/ 0 h 170"/>
                  <a:gd name="T10" fmla="*/ 0 w 55"/>
                  <a:gd name="T11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0">
                    <a:moveTo>
                      <a:pt x="0" y="2"/>
                    </a:moveTo>
                    <a:lnTo>
                      <a:pt x="0" y="170"/>
                    </a:lnTo>
                    <a:lnTo>
                      <a:pt x="55" y="17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Rectangle 156"/>
              <p:cNvSpPr>
                <a:spLocks noChangeArrowheads="1"/>
              </p:cNvSpPr>
              <p:nvPr/>
            </p:nvSpPr>
            <p:spPr bwMode="auto">
              <a:xfrm>
                <a:off x="610" y="451"/>
                <a:ext cx="16" cy="7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57"/>
              <p:cNvSpPr>
                <a:spLocks noChangeShapeType="1"/>
              </p:cNvSpPr>
              <p:nvPr/>
            </p:nvSpPr>
            <p:spPr bwMode="auto">
              <a:xfrm flipH="1" flipV="1">
                <a:off x="625" y="50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58"/>
              <p:cNvSpPr>
                <a:spLocks noChangeShapeType="1"/>
              </p:cNvSpPr>
              <p:nvPr/>
            </p:nvSpPr>
            <p:spPr bwMode="auto">
              <a:xfrm>
                <a:off x="610" y="521"/>
                <a:ext cx="15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59"/>
              <p:cNvSpPr>
                <a:spLocks noChangeShapeType="1"/>
              </p:cNvSpPr>
              <p:nvPr/>
            </p:nvSpPr>
            <p:spPr bwMode="auto">
              <a:xfrm>
                <a:off x="625" y="506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60"/>
              <p:cNvSpPr>
                <a:spLocks noChangeShapeType="1"/>
              </p:cNvSpPr>
              <p:nvPr/>
            </p:nvSpPr>
            <p:spPr bwMode="auto">
              <a:xfrm flipH="1">
                <a:off x="625" y="51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" name="Group 161"/>
            <p:cNvGrpSpPr>
              <a:grpSpLocks/>
            </p:cNvGrpSpPr>
            <p:nvPr/>
          </p:nvGrpSpPr>
          <p:grpSpPr bwMode="auto">
            <a:xfrm flipH="1">
              <a:off x="6931334" y="4541838"/>
              <a:ext cx="687388" cy="271463"/>
              <a:chOff x="288" y="432"/>
              <a:chExt cx="432" cy="347"/>
            </a:xfrm>
          </p:grpSpPr>
          <p:sp>
            <p:nvSpPr>
              <p:cNvPr id="129" name="Rectangle 162"/>
              <p:cNvSpPr>
                <a:spLocks noChangeArrowheads="1"/>
              </p:cNvSpPr>
              <p:nvPr/>
            </p:nvSpPr>
            <p:spPr bwMode="auto">
              <a:xfrm>
                <a:off x="625" y="490"/>
                <a:ext cx="95" cy="5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63"/>
              <p:cNvSpPr>
                <a:spLocks/>
              </p:cNvSpPr>
              <p:nvPr/>
            </p:nvSpPr>
            <p:spPr bwMode="auto">
              <a:xfrm>
                <a:off x="380" y="479"/>
                <a:ext cx="175" cy="216"/>
              </a:xfrm>
              <a:custGeom>
                <a:avLst/>
                <a:gdLst>
                  <a:gd name="T0" fmla="*/ 266 w 266"/>
                  <a:gd name="T1" fmla="*/ 151 h 302"/>
                  <a:gd name="T2" fmla="*/ 266 w 266"/>
                  <a:gd name="T3" fmla="*/ 170 h 302"/>
                  <a:gd name="T4" fmla="*/ 263 w 266"/>
                  <a:gd name="T5" fmla="*/ 188 h 302"/>
                  <a:gd name="T6" fmla="*/ 258 w 266"/>
                  <a:gd name="T7" fmla="*/ 206 h 302"/>
                  <a:gd name="T8" fmla="*/ 251 w 266"/>
                  <a:gd name="T9" fmla="*/ 224 h 302"/>
                  <a:gd name="T10" fmla="*/ 241 w 266"/>
                  <a:gd name="T11" fmla="*/ 240 h 302"/>
                  <a:gd name="T12" fmla="*/ 230 w 266"/>
                  <a:gd name="T13" fmla="*/ 254 h 302"/>
                  <a:gd name="T14" fmla="*/ 218 w 266"/>
                  <a:gd name="T15" fmla="*/ 267 h 302"/>
                  <a:gd name="T16" fmla="*/ 205 w 266"/>
                  <a:gd name="T17" fmla="*/ 278 h 302"/>
                  <a:gd name="T18" fmla="*/ 191 w 266"/>
                  <a:gd name="T19" fmla="*/ 287 h 302"/>
                  <a:gd name="T20" fmla="*/ 175 w 266"/>
                  <a:gd name="T21" fmla="*/ 295 h 302"/>
                  <a:gd name="T22" fmla="*/ 159 w 266"/>
                  <a:gd name="T23" fmla="*/ 299 h 302"/>
                  <a:gd name="T24" fmla="*/ 142 w 266"/>
                  <a:gd name="T25" fmla="*/ 302 h 302"/>
                  <a:gd name="T26" fmla="*/ 126 w 266"/>
                  <a:gd name="T27" fmla="*/ 302 h 302"/>
                  <a:gd name="T28" fmla="*/ 109 w 266"/>
                  <a:gd name="T29" fmla="*/ 299 h 302"/>
                  <a:gd name="T30" fmla="*/ 93 w 266"/>
                  <a:gd name="T31" fmla="*/ 295 h 302"/>
                  <a:gd name="T32" fmla="*/ 77 w 266"/>
                  <a:gd name="T33" fmla="*/ 287 h 302"/>
                  <a:gd name="T34" fmla="*/ 63 w 266"/>
                  <a:gd name="T35" fmla="*/ 278 h 302"/>
                  <a:gd name="T36" fmla="*/ 49 w 266"/>
                  <a:gd name="T37" fmla="*/ 267 h 302"/>
                  <a:gd name="T38" fmla="*/ 38 w 266"/>
                  <a:gd name="T39" fmla="*/ 254 h 302"/>
                  <a:gd name="T40" fmla="*/ 27 w 266"/>
                  <a:gd name="T41" fmla="*/ 240 h 302"/>
                  <a:gd name="T42" fmla="*/ 17 w 266"/>
                  <a:gd name="T43" fmla="*/ 224 h 302"/>
                  <a:gd name="T44" fmla="*/ 10 w 266"/>
                  <a:gd name="T45" fmla="*/ 206 h 302"/>
                  <a:gd name="T46" fmla="*/ 5 w 266"/>
                  <a:gd name="T47" fmla="*/ 188 h 302"/>
                  <a:gd name="T48" fmla="*/ 2 w 266"/>
                  <a:gd name="T49" fmla="*/ 170 h 302"/>
                  <a:gd name="T50" fmla="*/ 0 w 266"/>
                  <a:gd name="T51" fmla="*/ 151 h 302"/>
                  <a:gd name="T52" fmla="*/ 2 w 266"/>
                  <a:gd name="T53" fmla="*/ 132 h 302"/>
                  <a:gd name="T54" fmla="*/ 5 w 266"/>
                  <a:gd name="T55" fmla="*/ 114 h 302"/>
                  <a:gd name="T56" fmla="*/ 10 w 266"/>
                  <a:gd name="T57" fmla="*/ 96 h 302"/>
                  <a:gd name="T58" fmla="*/ 17 w 266"/>
                  <a:gd name="T59" fmla="*/ 78 h 302"/>
                  <a:gd name="T60" fmla="*/ 27 w 266"/>
                  <a:gd name="T61" fmla="*/ 62 h 302"/>
                  <a:gd name="T62" fmla="*/ 38 w 266"/>
                  <a:gd name="T63" fmla="*/ 48 h 302"/>
                  <a:gd name="T64" fmla="*/ 49 w 266"/>
                  <a:gd name="T65" fmla="*/ 35 h 302"/>
                  <a:gd name="T66" fmla="*/ 63 w 266"/>
                  <a:gd name="T67" fmla="*/ 24 h 302"/>
                  <a:gd name="T68" fmla="*/ 77 w 266"/>
                  <a:gd name="T69" fmla="*/ 14 h 302"/>
                  <a:gd name="T70" fmla="*/ 93 w 266"/>
                  <a:gd name="T71" fmla="*/ 7 h 302"/>
                  <a:gd name="T72" fmla="*/ 109 w 266"/>
                  <a:gd name="T73" fmla="*/ 3 h 302"/>
                  <a:gd name="T74" fmla="*/ 125 w 266"/>
                  <a:gd name="T75" fmla="*/ 0 h 302"/>
                  <a:gd name="T76" fmla="*/ 142 w 266"/>
                  <a:gd name="T77" fmla="*/ 0 h 302"/>
                  <a:gd name="T78" fmla="*/ 159 w 266"/>
                  <a:gd name="T79" fmla="*/ 3 h 302"/>
                  <a:gd name="T80" fmla="*/ 175 w 266"/>
                  <a:gd name="T81" fmla="*/ 7 h 302"/>
                  <a:gd name="T82" fmla="*/ 191 w 266"/>
                  <a:gd name="T83" fmla="*/ 14 h 302"/>
                  <a:gd name="T84" fmla="*/ 205 w 266"/>
                  <a:gd name="T85" fmla="*/ 24 h 302"/>
                  <a:gd name="T86" fmla="*/ 218 w 266"/>
                  <a:gd name="T87" fmla="*/ 35 h 302"/>
                  <a:gd name="T88" fmla="*/ 230 w 266"/>
                  <a:gd name="T89" fmla="*/ 48 h 302"/>
                  <a:gd name="T90" fmla="*/ 241 w 266"/>
                  <a:gd name="T91" fmla="*/ 62 h 302"/>
                  <a:gd name="T92" fmla="*/ 251 w 266"/>
                  <a:gd name="T93" fmla="*/ 78 h 302"/>
                  <a:gd name="T94" fmla="*/ 258 w 266"/>
                  <a:gd name="T95" fmla="*/ 95 h 302"/>
                  <a:gd name="T96" fmla="*/ 263 w 266"/>
                  <a:gd name="T97" fmla="*/ 114 h 302"/>
                  <a:gd name="T98" fmla="*/ 266 w 266"/>
                  <a:gd name="T99" fmla="*/ 132 h 302"/>
                  <a:gd name="T100" fmla="*/ 266 w 266"/>
                  <a:gd name="T101" fmla="*/ 151 h 302"/>
                  <a:gd name="T102" fmla="*/ 266 w 266"/>
                  <a:gd name="T103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6" h="302">
                    <a:moveTo>
                      <a:pt x="266" y="151"/>
                    </a:moveTo>
                    <a:lnTo>
                      <a:pt x="266" y="170"/>
                    </a:lnTo>
                    <a:lnTo>
                      <a:pt x="263" y="188"/>
                    </a:lnTo>
                    <a:lnTo>
                      <a:pt x="258" y="206"/>
                    </a:lnTo>
                    <a:lnTo>
                      <a:pt x="251" y="224"/>
                    </a:lnTo>
                    <a:lnTo>
                      <a:pt x="241" y="240"/>
                    </a:lnTo>
                    <a:lnTo>
                      <a:pt x="230" y="254"/>
                    </a:lnTo>
                    <a:lnTo>
                      <a:pt x="218" y="267"/>
                    </a:lnTo>
                    <a:lnTo>
                      <a:pt x="205" y="278"/>
                    </a:lnTo>
                    <a:lnTo>
                      <a:pt x="191" y="287"/>
                    </a:lnTo>
                    <a:lnTo>
                      <a:pt x="175" y="295"/>
                    </a:lnTo>
                    <a:lnTo>
                      <a:pt x="159" y="299"/>
                    </a:lnTo>
                    <a:lnTo>
                      <a:pt x="142" y="302"/>
                    </a:lnTo>
                    <a:lnTo>
                      <a:pt x="126" y="302"/>
                    </a:lnTo>
                    <a:lnTo>
                      <a:pt x="109" y="299"/>
                    </a:lnTo>
                    <a:lnTo>
                      <a:pt x="93" y="295"/>
                    </a:lnTo>
                    <a:lnTo>
                      <a:pt x="77" y="287"/>
                    </a:lnTo>
                    <a:lnTo>
                      <a:pt x="63" y="278"/>
                    </a:lnTo>
                    <a:lnTo>
                      <a:pt x="49" y="267"/>
                    </a:lnTo>
                    <a:lnTo>
                      <a:pt x="38" y="254"/>
                    </a:lnTo>
                    <a:lnTo>
                      <a:pt x="27" y="240"/>
                    </a:lnTo>
                    <a:lnTo>
                      <a:pt x="17" y="224"/>
                    </a:lnTo>
                    <a:lnTo>
                      <a:pt x="10" y="206"/>
                    </a:lnTo>
                    <a:lnTo>
                      <a:pt x="5" y="188"/>
                    </a:lnTo>
                    <a:lnTo>
                      <a:pt x="2" y="170"/>
                    </a:lnTo>
                    <a:lnTo>
                      <a:pt x="0" y="151"/>
                    </a:lnTo>
                    <a:lnTo>
                      <a:pt x="2" y="132"/>
                    </a:lnTo>
                    <a:lnTo>
                      <a:pt x="5" y="114"/>
                    </a:lnTo>
                    <a:lnTo>
                      <a:pt x="10" y="96"/>
                    </a:lnTo>
                    <a:lnTo>
                      <a:pt x="17" y="78"/>
                    </a:lnTo>
                    <a:lnTo>
                      <a:pt x="27" y="62"/>
                    </a:lnTo>
                    <a:lnTo>
                      <a:pt x="38" y="48"/>
                    </a:lnTo>
                    <a:lnTo>
                      <a:pt x="49" y="35"/>
                    </a:lnTo>
                    <a:lnTo>
                      <a:pt x="63" y="24"/>
                    </a:lnTo>
                    <a:lnTo>
                      <a:pt x="77" y="14"/>
                    </a:lnTo>
                    <a:lnTo>
                      <a:pt x="93" y="7"/>
                    </a:lnTo>
                    <a:lnTo>
                      <a:pt x="109" y="3"/>
                    </a:lnTo>
                    <a:lnTo>
                      <a:pt x="125" y="0"/>
                    </a:lnTo>
                    <a:lnTo>
                      <a:pt x="142" y="0"/>
                    </a:lnTo>
                    <a:lnTo>
                      <a:pt x="159" y="3"/>
                    </a:lnTo>
                    <a:lnTo>
                      <a:pt x="175" y="7"/>
                    </a:lnTo>
                    <a:lnTo>
                      <a:pt x="191" y="14"/>
                    </a:lnTo>
                    <a:lnTo>
                      <a:pt x="205" y="24"/>
                    </a:lnTo>
                    <a:lnTo>
                      <a:pt x="218" y="35"/>
                    </a:lnTo>
                    <a:lnTo>
                      <a:pt x="230" y="48"/>
                    </a:lnTo>
                    <a:lnTo>
                      <a:pt x="241" y="62"/>
                    </a:lnTo>
                    <a:lnTo>
                      <a:pt x="251" y="78"/>
                    </a:lnTo>
                    <a:lnTo>
                      <a:pt x="258" y="95"/>
                    </a:lnTo>
                    <a:lnTo>
                      <a:pt x="263" y="114"/>
                    </a:lnTo>
                    <a:lnTo>
                      <a:pt x="266" y="132"/>
                    </a:lnTo>
                    <a:lnTo>
                      <a:pt x="266" y="151"/>
                    </a:lnTo>
                    <a:lnTo>
                      <a:pt x="266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Rectangle 164"/>
              <p:cNvSpPr>
                <a:spLocks noChangeArrowheads="1"/>
              </p:cNvSpPr>
              <p:nvPr/>
            </p:nvSpPr>
            <p:spPr bwMode="auto">
              <a:xfrm>
                <a:off x="288" y="587"/>
                <a:ext cx="432" cy="192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Rectangle 165"/>
              <p:cNvSpPr>
                <a:spLocks noChangeArrowheads="1"/>
              </p:cNvSpPr>
              <p:nvPr/>
            </p:nvSpPr>
            <p:spPr bwMode="auto">
              <a:xfrm>
                <a:off x="530" y="451"/>
                <a:ext cx="75" cy="159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66"/>
              <p:cNvSpPr>
                <a:spLocks/>
              </p:cNvSpPr>
              <p:nvPr/>
            </p:nvSpPr>
            <p:spPr bwMode="auto">
              <a:xfrm>
                <a:off x="471" y="451"/>
                <a:ext cx="49" cy="154"/>
              </a:xfrm>
              <a:custGeom>
                <a:avLst/>
                <a:gdLst>
                  <a:gd name="T0" fmla="*/ 0 w 75"/>
                  <a:gd name="T1" fmla="*/ 22 h 215"/>
                  <a:gd name="T2" fmla="*/ 75 w 75"/>
                  <a:gd name="T3" fmla="*/ 0 h 215"/>
                  <a:gd name="T4" fmla="*/ 75 w 75"/>
                  <a:gd name="T5" fmla="*/ 215 h 215"/>
                  <a:gd name="T6" fmla="*/ 0 w 75"/>
                  <a:gd name="T7" fmla="*/ 191 h 215"/>
                  <a:gd name="T8" fmla="*/ 0 w 75"/>
                  <a:gd name="T9" fmla="*/ 2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15">
                    <a:moveTo>
                      <a:pt x="0" y="22"/>
                    </a:moveTo>
                    <a:lnTo>
                      <a:pt x="75" y="0"/>
                    </a:lnTo>
                    <a:lnTo>
                      <a:pt x="75" y="215"/>
                    </a:lnTo>
                    <a:lnTo>
                      <a:pt x="0" y="19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Rectangle 167"/>
              <p:cNvSpPr>
                <a:spLocks noChangeArrowheads="1"/>
              </p:cNvSpPr>
              <p:nvPr/>
            </p:nvSpPr>
            <p:spPr bwMode="auto">
              <a:xfrm>
                <a:off x="467" y="473"/>
                <a:ext cx="4" cy="11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AutoShape 168"/>
              <p:cNvSpPr>
                <a:spLocks noChangeArrowheads="1"/>
              </p:cNvSpPr>
              <p:nvPr/>
            </p:nvSpPr>
            <p:spPr bwMode="auto">
              <a:xfrm>
                <a:off x="520" y="441"/>
                <a:ext cx="14" cy="180"/>
              </a:xfrm>
              <a:prstGeom prst="roundRect">
                <a:avLst>
                  <a:gd name="adj" fmla="val 42106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69"/>
              <p:cNvSpPr>
                <a:spLocks noChangeArrowheads="1"/>
              </p:cNvSpPr>
              <p:nvPr/>
            </p:nvSpPr>
            <p:spPr bwMode="auto">
              <a:xfrm>
                <a:off x="526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AutoShape 170"/>
              <p:cNvSpPr>
                <a:spLocks noChangeArrowheads="1"/>
              </p:cNvSpPr>
              <p:nvPr/>
            </p:nvSpPr>
            <p:spPr bwMode="auto">
              <a:xfrm>
                <a:off x="558" y="441"/>
                <a:ext cx="13" cy="180"/>
              </a:xfrm>
              <a:prstGeom prst="roundRect">
                <a:avLst>
                  <a:gd name="adj" fmla="val 44444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171"/>
              <p:cNvSpPr>
                <a:spLocks noChangeArrowheads="1"/>
              </p:cNvSpPr>
              <p:nvPr/>
            </p:nvSpPr>
            <p:spPr bwMode="auto">
              <a:xfrm>
                <a:off x="563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AutoShape 172"/>
              <p:cNvSpPr>
                <a:spLocks noChangeArrowheads="1"/>
              </p:cNvSpPr>
              <p:nvPr/>
            </p:nvSpPr>
            <p:spPr bwMode="auto">
              <a:xfrm>
                <a:off x="594" y="441"/>
                <a:ext cx="16" cy="180"/>
              </a:xfrm>
              <a:prstGeom prst="roundRect">
                <a:avLst>
                  <a:gd name="adj" fmla="val 40000"/>
                </a:avLst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Rectangle 173"/>
              <p:cNvSpPr>
                <a:spLocks noChangeArrowheads="1"/>
              </p:cNvSpPr>
              <p:nvPr/>
            </p:nvSpPr>
            <p:spPr bwMode="auto">
              <a:xfrm>
                <a:off x="600" y="432"/>
                <a:ext cx="3" cy="19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74"/>
              <p:cNvSpPr>
                <a:spLocks/>
              </p:cNvSpPr>
              <p:nvPr/>
            </p:nvSpPr>
            <p:spPr bwMode="auto">
              <a:xfrm>
                <a:off x="610" y="515"/>
                <a:ext cx="36" cy="121"/>
              </a:xfrm>
              <a:custGeom>
                <a:avLst/>
                <a:gdLst>
                  <a:gd name="T0" fmla="*/ 0 w 55"/>
                  <a:gd name="T1" fmla="*/ 2 h 170"/>
                  <a:gd name="T2" fmla="*/ 0 w 55"/>
                  <a:gd name="T3" fmla="*/ 170 h 170"/>
                  <a:gd name="T4" fmla="*/ 55 w 55"/>
                  <a:gd name="T5" fmla="*/ 170 h 170"/>
                  <a:gd name="T6" fmla="*/ 29 w 55"/>
                  <a:gd name="T7" fmla="*/ 0 h 170"/>
                  <a:gd name="T8" fmla="*/ 4 w 55"/>
                  <a:gd name="T9" fmla="*/ 0 h 170"/>
                  <a:gd name="T10" fmla="*/ 0 w 55"/>
                  <a:gd name="T11" fmla="*/ 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0">
                    <a:moveTo>
                      <a:pt x="0" y="2"/>
                    </a:moveTo>
                    <a:lnTo>
                      <a:pt x="0" y="170"/>
                    </a:lnTo>
                    <a:lnTo>
                      <a:pt x="55" y="17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175"/>
              <p:cNvSpPr>
                <a:spLocks noChangeArrowheads="1"/>
              </p:cNvSpPr>
              <p:nvPr/>
            </p:nvSpPr>
            <p:spPr bwMode="auto">
              <a:xfrm>
                <a:off x="610" y="451"/>
                <a:ext cx="16" cy="7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76"/>
              <p:cNvSpPr>
                <a:spLocks noChangeShapeType="1"/>
              </p:cNvSpPr>
              <p:nvPr/>
            </p:nvSpPr>
            <p:spPr bwMode="auto">
              <a:xfrm flipH="1" flipV="1">
                <a:off x="625" y="506"/>
                <a:ext cx="1" cy="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77"/>
              <p:cNvSpPr>
                <a:spLocks noChangeShapeType="1"/>
              </p:cNvSpPr>
              <p:nvPr/>
            </p:nvSpPr>
            <p:spPr bwMode="auto">
              <a:xfrm>
                <a:off x="610" y="521"/>
                <a:ext cx="15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78"/>
              <p:cNvSpPr>
                <a:spLocks noChangeShapeType="1"/>
              </p:cNvSpPr>
              <p:nvPr/>
            </p:nvSpPr>
            <p:spPr bwMode="auto">
              <a:xfrm>
                <a:off x="625" y="506"/>
                <a:ext cx="1" cy="15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79"/>
              <p:cNvSpPr>
                <a:spLocks noChangeShapeType="1"/>
              </p:cNvSpPr>
              <p:nvPr/>
            </p:nvSpPr>
            <p:spPr bwMode="auto">
              <a:xfrm flipH="1">
                <a:off x="625" y="515"/>
                <a:ext cx="1" cy="1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Line 180"/>
            <p:cNvSpPr>
              <a:spLocks noChangeShapeType="1"/>
            </p:cNvSpPr>
            <p:nvPr/>
          </p:nvSpPr>
          <p:spPr bwMode="auto">
            <a:xfrm>
              <a:off x="6615421" y="4025900"/>
              <a:ext cx="0" cy="1600200"/>
            </a:xfrm>
            <a:prstGeom prst="line">
              <a:avLst/>
            </a:prstGeom>
            <a:noFill/>
            <a:ln w="57150">
              <a:solidFill>
                <a:srgbClr val="0027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ECECE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" name="Group 181"/>
            <p:cNvGrpSpPr>
              <a:grpSpLocks/>
            </p:cNvGrpSpPr>
            <p:nvPr/>
          </p:nvGrpSpPr>
          <p:grpSpPr bwMode="auto">
            <a:xfrm>
              <a:off x="7723496" y="3119438"/>
              <a:ext cx="111125" cy="204788"/>
              <a:chOff x="1152" y="9216"/>
              <a:chExt cx="288" cy="720"/>
            </a:xfrm>
          </p:grpSpPr>
          <p:sp>
            <p:nvSpPr>
              <p:cNvPr id="125" name="AutoShape 182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AutoShape 183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84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85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" name="Group 186"/>
            <p:cNvGrpSpPr>
              <a:grpSpLocks/>
            </p:cNvGrpSpPr>
            <p:nvPr/>
          </p:nvGrpSpPr>
          <p:grpSpPr bwMode="auto">
            <a:xfrm>
              <a:off x="6656696" y="3873500"/>
              <a:ext cx="111125" cy="206375"/>
              <a:chOff x="1152" y="9216"/>
              <a:chExt cx="288" cy="720"/>
            </a:xfrm>
          </p:grpSpPr>
          <p:sp>
            <p:nvSpPr>
              <p:cNvPr id="121" name="AutoShape 187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AutoShape 188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89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90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191"/>
            <p:cNvGrpSpPr>
              <a:grpSpLocks/>
            </p:cNvGrpSpPr>
            <p:nvPr/>
          </p:nvGrpSpPr>
          <p:grpSpPr bwMode="auto">
            <a:xfrm>
              <a:off x="6710671" y="4638675"/>
              <a:ext cx="111125" cy="206375"/>
              <a:chOff x="1152" y="9216"/>
              <a:chExt cx="288" cy="720"/>
            </a:xfrm>
          </p:grpSpPr>
          <p:sp>
            <p:nvSpPr>
              <p:cNvPr id="117" name="AutoShape 192"/>
              <p:cNvSpPr>
                <a:spLocks noChangeArrowheads="1"/>
              </p:cNvSpPr>
              <p:nvPr/>
            </p:nvSpPr>
            <p:spPr bwMode="auto">
              <a:xfrm>
                <a:off x="1152" y="9648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AutoShape 193"/>
              <p:cNvSpPr>
                <a:spLocks noChangeArrowheads="1"/>
              </p:cNvSpPr>
              <p:nvPr/>
            </p:nvSpPr>
            <p:spPr bwMode="auto">
              <a:xfrm flipH="1" flipV="1">
                <a:off x="1152" y="9360"/>
                <a:ext cx="288" cy="288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94"/>
              <p:cNvSpPr>
                <a:spLocks noChangeShapeType="1"/>
              </p:cNvSpPr>
              <p:nvPr/>
            </p:nvSpPr>
            <p:spPr bwMode="auto">
              <a:xfrm>
                <a:off x="1152" y="9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95"/>
              <p:cNvSpPr>
                <a:spLocks noChangeShapeType="1"/>
              </p:cNvSpPr>
              <p:nvPr/>
            </p:nvSpPr>
            <p:spPr bwMode="auto">
              <a:xfrm>
                <a:off x="1296" y="9216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Text Box 196"/>
            <p:cNvSpPr txBox="1">
              <a:spLocks noChangeArrowheads="1"/>
            </p:cNvSpPr>
            <p:nvPr/>
          </p:nvSpPr>
          <p:spPr bwMode="auto">
            <a:xfrm>
              <a:off x="7275821" y="3524250"/>
              <a:ext cx="3302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800" b="1">
                  <a:latin typeface="Arial Unicode MS" pitchFamily="34" charset="-128"/>
                </a:rPr>
                <a:t>NC</a:t>
              </a:r>
            </a:p>
          </p:txBody>
        </p:sp>
        <p:sp>
          <p:nvSpPr>
            <p:cNvPr id="115" name="Text Box 197"/>
            <p:cNvSpPr txBox="1">
              <a:spLocks noChangeArrowheads="1"/>
            </p:cNvSpPr>
            <p:nvPr/>
          </p:nvSpPr>
          <p:spPr bwMode="auto">
            <a:xfrm>
              <a:off x="7291696" y="4121150"/>
              <a:ext cx="33020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800" b="1">
                  <a:latin typeface="Arial Unicode MS" pitchFamily="34" charset="-128"/>
                </a:rPr>
                <a:t>NC</a:t>
              </a:r>
            </a:p>
          </p:txBody>
        </p:sp>
        <p:sp>
          <p:nvSpPr>
            <p:cNvPr id="116" name="Text Box 198"/>
            <p:cNvSpPr txBox="1">
              <a:spLocks noChangeArrowheads="1"/>
            </p:cNvSpPr>
            <p:nvPr/>
          </p:nvSpPr>
          <p:spPr bwMode="auto">
            <a:xfrm>
              <a:off x="6310621" y="3811588"/>
              <a:ext cx="336550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800" b="1">
                  <a:latin typeface="Arial Unicode MS" pitchFamily="34" charset="-128"/>
                </a:rPr>
                <a:t>NO</a:t>
              </a:r>
            </a:p>
          </p:txBody>
        </p:sp>
      </p:grpSp>
      <p:sp>
        <p:nvSpPr>
          <p:cNvPr id="201" name="Rectangle 3"/>
          <p:cNvSpPr>
            <a:spLocks noChangeArrowheads="1"/>
          </p:cNvSpPr>
          <p:nvPr/>
        </p:nvSpPr>
        <p:spPr bwMode="auto">
          <a:xfrm>
            <a:off x="953528" y="1143000"/>
            <a:ext cx="742847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300" dirty="0" err="1" smtClean="0">
                <a:latin typeface="+mn-lt"/>
              </a:rPr>
              <a:t>Múltiplos</a:t>
            </a:r>
            <a:r>
              <a:rPr lang="en-US" altLang="en-US" sz="2300" dirty="0" smtClean="0">
                <a:latin typeface="+mn-lt"/>
              </a:rPr>
              <a:t> Chillers no Sistema (&gt; 2) – </a:t>
            </a:r>
            <a:r>
              <a:rPr lang="en-US" altLang="en-US" sz="2300" dirty="0" err="1" smtClean="0">
                <a:latin typeface="+mn-lt"/>
              </a:rPr>
              <a:t>Quantidade</a:t>
            </a:r>
            <a:r>
              <a:rPr lang="en-US" altLang="en-US" sz="2300" dirty="0" smtClean="0">
                <a:latin typeface="+mn-lt"/>
              </a:rPr>
              <a:t>  </a:t>
            </a:r>
            <a:r>
              <a:rPr lang="en-US" altLang="en-US" sz="2300" dirty="0" err="1" smtClean="0">
                <a:latin typeface="+mn-lt"/>
              </a:rPr>
              <a:t>Impar</a:t>
            </a:r>
            <a:endParaRPr lang="en-US" altLang="en-US" sz="2300" dirty="0">
              <a:latin typeface="+mn-lt"/>
            </a:endParaRPr>
          </a:p>
        </p:txBody>
      </p:sp>
      <p:sp>
        <p:nvSpPr>
          <p:cNvPr id="202" name="Text Box 170"/>
          <p:cNvSpPr txBox="1">
            <a:spLocks noChangeArrowheads="1"/>
          </p:cNvSpPr>
          <p:nvPr/>
        </p:nvSpPr>
        <p:spPr bwMode="auto">
          <a:xfrm>
            <a:off x="449296" y="3600917"/>
            <a:ext cx="2171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Evaporadores</a:t>
            </a:r>
            <a:endParaRPr lang="en-US" altLang="en-US" sz="1600" b="1" dirty="0" smtClean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em</a:t>
            </a:r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Paralelo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203" name="Text Box 171"/>
          <p:cNvSpPr txBox="1">
            <a:spLocks noChangeArrowheads="1"/>
          </p:cNvSpPr>
          <p:nvPr/>
        </p:nvSpPr>
        <p:spPr bwMode="auto">
          <a:xfrm>
            <a:off x="1241194" y="2206477"/>
            <a:ext cx="1139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15.0ºC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" name="Text Box 172"/>
          <p:cNvSpPr txBox="1">
            <a:spLocks noChangeArrowheads="1"/>
          </p:cNvSpPr>
          <p:nvPr/>
        </p:nvSpPr>
        <p:spPr bwMode="auto">
          <a:xfrm>
            <a:off x="3551006" y="5572051"/>
            <a:ext cx="692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5.5ºC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205" name="Text Box 335"/>
          <p:cNvSpPr txBox="1">
            <a:spLocks noChangeArrowheads="1"/>
          </p:cNvSpPr>
          <p:nvPr/>
        </p:nvSpPr>
        <p:spPr bwMode="auto">
          <a:xfrm>
            <a:off x="5517489" y="2206477"/>
            <a:ext cx="742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15ºC</a:t>
            </a:r>
            <a:endParaRPr lang="en-US" alt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6" name="Text Box 336"/>
          <p:cNvSpPr txBox="1">
            <a:spLocks noChangeArrowheads="1"/>
          </p:cNvSpPr>
          <p:nvPr/>
        </p:nvSpPr>
        <p:spPr bwMode="auto">
          <a:xfrm>
            <a:off x="8046806" y="3833256"/>
            <a:ext cx="914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800080"/>
                </a:solidFill>
                <a:latin typeface="Arial" charset="0"/>
              </a:rPr>
              <a:t>10.0ºC</a:t>
            </a:r>
            <a:endParaRPr lang="en-US" altLang="en-U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7" name="Text Box 337"/>
          <p:cNvSpPr txBox="1">
            <a:spLocks noChangeArrowheads="1"/>
          </p:cNvSpPr>
          <p:nvPr/>
        </p:nvSpPr>
        <p:spPr bwMode="auto">
          <a:xfrm>
            <a:off x="5669889" y="5559277"/>
            <a:ext cx="6928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5.5ºC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  <p:sp>
        <p:nvSpPr>
          <p:cNvPr id="208" name="Text Box 170"/>
          <p:cNvSpPr txBox="1">
            <a:spLocks noChangeArrowheads="1"/>
          </p:cNvSpPr>
          <p:nvPr/>
        </p:nvSpPr>
        <p:spPr bwMode="auto">
          <a:xfrm>
            <a:off x="4654276" y="3655143"/>
            <a:ext cx="1581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9B0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ECECE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Evaporadores</a:t>
            </a:r>
            <a:endParaRPr lang="en-US" altLang="en-US" sz="1600" b="1" dirty="0" smtClean="0">
              <a:solidFill>
                <a:srgbClr val="000080"/>
              </a:solidFill>
              <a:latin typeface="Arial" charset="0"/>
            </a:endParaRPr>
          </a:p>
          <a:p>
            <a:pPr algn="l"/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em</a:t>
            </a:r>
            <a:r>
              <a:rPr lang="en-US" altLang="en-US" sz="1600" b="1" dirty="0" smtClean="0">
                <a:solidFill>
                  <a:srgbClr val="000080"/>
                </a:solidFill>
                <a:latin typeface="Arial" charset="0"/>
              </a:rPr>
              <a:t> </a:t>
            </a:r>
            <a:r>
              <a:rPr lang="en-US" altLang="en-US" sz="1600" b="1" dirty="0" err="1" smtClean="0">
                <a:solidFill>
                  <a:srgbClr val="000080"/>
                </a:solidFill>
                <a:latin typeface="Arial" charset="0"/>
              </a:rPr>
              <a:t>Série</a:t>
            </a:r>
            <a:endParaRPr lang="en-US" altLang="en-US" sz="1600" b="1" dirty="0">
              <a:solidFill>
                <a:srgbClr val="00008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9956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662737" cy="609601"/>
          </a:xfrm>
        </p:spPr>
        <p:txBody>
          <a:bodyPr/>
          <a:lstStyle/>
          <a:p>
            <a:r>
              <a:rPr lang="pt-BR" altLang="pt-BR" sz="3100" b="0" i="0" dirty="0" smtClean="0">
                <a:solidFill>
                  <a:srgbClr val="002060"/>
                </a:solidFill>
                <a:effectLst/>
              </a:rPr>
              <a:t>Vantagens de </a:t>
            </a:r>
            <a:r>
              <a:rPr lang="pt-BR" altLang="pt-BR" sz="3100" b="0" i="0" dirty="0" err="1" smtClean="0">
                <a:solidFill>
                  <a:srgbClr val="002060"/>
                </a:solidFill>
                <a:effectLst/>
              </a:rPr>
              <a:t>Chillers</a:t>
            </a:r>
            <a:r>
              <a:rPr lang="pt-BR" altLang="pt-BR" sz="3100" b="0" i="0" dirty="0" smtClean="0">
                <a:solidFill>
                  <a:srgbClr val="002060"/>
                </a:solidFill>
                <a:effectLst/>
              </a:rPr>
              <a:t> em Série</a:t>
            </a:r>
            <a:endParaRPr lang="en-US" altLang="pt-BR" sz="3100" b="0" i="0" dirty="0" smtClean="0">
              <a:solidFill>
                <a:srgbClr val="002060"/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500" b="0" dirty="0" err="1" smtClean="0">
                <a:solidFill>
                  <a:srgbClr val="002060"/>
                </a:solidFill>
              </a:rPr>
              <a:t>Útil</a:t>
            </a:r>
            <a:r>
              <a:rPr lang="en-US" altLang="en-US" sz="25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</a:rPr>
              <a:t>em</a:t>
            </a:r>
            <a:r>
              <a:rPr lang="en-US" altLang="en-US" sz="2500" b="0" dirty="0" smtClean="0">
                <a:solidFill>
                  <a:srgbClr val="002060"/>
                </a:solidFill>
              </a:rPr>
              <a:t> </a:t>
            </a:r>
            <a:r>
              <a:rPr lang="en-US" altLang="en-US" sz="2500" b="0" dirty="0" err="1" smtClean="0">
                <a:solidFill>
                  <a:srgbClr val="002060"/>
                </a:solidFill>
              </a:rPr>
              <a:t>condensador</a:t>
            </a:r>
            <a:r>
              <a:rPr lang="en-US" altLang="en-US" sz="2500" b="0" dirty="0" smtClean="0">
                <a:solidFill>
                  <a:srgbClr val="002060"/>
                </a:solidFill>
              </a:rPr>
              <a:t> e </a:t>
            </a:r>
            <a:r>
              <a:rPr lang="en-US" altLang="en-US" sz="2500" b="0" dirty="0" err="1" smtClean="0">
                <a:solidFill>
                  <a:srgbClr val="002060"/>
                </a:solidFill>
              </a:rPr>
              <a:t>evaporador</a:t>
            </a:r>
            <a:r>
              <a:rPr lang="en-US" altLang="en-US" sz="2500" b="0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altLang="en-US" sz="2500" b="0" dirty="0" smtClean="0">
                <a:solidFill>
                  <a:srgbClr val="002060"/>
                </a:solidFill>
              </a:rPr>
              <a:t>Adaptável em aplicações de substituição da CAG;</a:t>
            </a:r>
          </a:p>
          <a:p>
            <a:pPr>
              <a:lnSpc>
                <a:spcPct val="150000"/>
              </a:lnSpc>
            </a:pPr>
            <a:r>
              <a:rPr lang="pt-BR" altLang="en-US" sz="2500" b="0" dirty="0" smtClean="0">
                <a:solidFill>
                  <a:srgbClr val="002060"/>
                </a:solidFill>
              </a:rPr>
              <a:t>Simplifica sequenciamento de circuitos com vazão variável nos Chillers;</a:t>
            </a:r>
          </a:p>
          <a:p>
            <a:pPr>
              <a:lnSpc>
                <a:spcPct val="150000"/>
              </a:lnSpc>
            </a:pPr>
            <a:r>
              <a:rPr lang="pt-BR" altLang="en-US" sz="2500" b="0" dirty="0" smtClean="0">
                <a:solidFill>
                  <a:srgbClr val="002060"/>
                </a:solidFill>
              </a:rPr>
              <a:t>Aumenta eficiência do sistema com o mesmo (ou menor) custo inicial.</a:t>
            </a:r>
            <a:endParaRPr lang="en-US" altLang="en-US" sz="2500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sz="2500" b="0" dirty="0">
              <a:solidFill>
                <a:srgbClr val="002060"/>
              </a:solidFill>
            </a:endParaRPr>
          </a:p>
          <a:p>
            <a:pPr lvl="1">
              <a:lnSpc>
                <a:spcPct val="120000"/>
              </a:lnSpc>
              <a:buSzPct val="30000"/>
              <a:buFont typeface="Monotype Sorts"/>
              <a:buChar char="l"/>
            </a:pPr>
            <a:endParaRPr lang="en-US" altLang="pt-BR" sz="2500" b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9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165" y="4228828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37" y="4228829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8733" y="4234373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ector de seta reta 9"/>
          <p:cNvCxnSpPr>
            <a:stCxn id="6" idx="3"/>
            <a:endCxn id="7" idx="1"/>
          </p:cNvCxnSpPr>
          <p:nvPr/>
        </p:nvCxnSpPr>
        <p:spPr>
          <a:xfrm>
            <a:off x="2662349" y="4779386"/>
            <a:ext cx="7920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326645" y="4738429"/>
            <a:ext cx="7920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990941" y="4738429"/>
            <a:ext cx="7920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173" y="2743200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445" y="2743201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0741" y="2748745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ector de seta reta 17"/>
          <p:cNvCxnSpPr>
            <a:stCxn id="15" idx="3"/>
            <a:endCxn id="16" idx="1"/>
          </p:cNvCxnSpPr>
          <p:nvPr/>
        </p:nvCxnSpPr>
        <p:spPr>
          <a:xfrm>
            <a:off x="2734357" y="3293758"/>
            <a:ext cx="7920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5398653" y="3252801"/>
            <a:ext cx="7920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8062949" y="3252801"/>
            <a:ext cx="79208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8293" y="5746541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8" descr="ch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133" y="5695528"/>
            <a:ext cx="1868184" cy="110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aixaDeTexto 27"/>
          <p:cNvSpPr txBox="1"/>
          <p:nvPr/>
        </p:nvSpPr>
        <p:spPr>
          <a:xfrm>
            <a:off x="695167" y="6389836"/>
            <a:ext cx="20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Back </a:t>
            </a:r>
            <a:r>
              <a:rPr lang="pt-BR" sz="1400" b="1" dirty="0" err="1" smtClean="0">
                <a:latin typeface="+mj-lt"/>
              </a:rPr>
              <a:t>Up</a:t>
            </a:r>
            <a:endParaRPr lang="pt-BR" sz="1400" b="1" dirty="0">
              <a:latin typeface="+mj-lt"/>
            </a:endParaRPr>
          </a:p>
        </p:txBody>
      </p:sp>
      <p:cxnSp>
        <p:nvCxnSpPr>
          <p:cNvPr id="30" name="Conector de seta reta 29"/>
          <p:cNvCxnSpPr>
            <a:stCxn id="21" idx="0"/>
            <a:endCxn id="6" idx="2"/>
          </p:cNvCxnSpPr>
          <p:nvPr/>
        </p:nvCxnSpPr>
        <p:spPr>
          <a:xfrm flipH="1" flipV="1">
            <a:off x="1728257" y="5329943"/>
            <a:ext cx="1364128" cy="416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21" idx="0"/>
            <a:endCxn id="7" idx="2"/>
          </p:cNvCxnSpPr>
          <p:nvPr/>
        </p:nvCxnSpPr>
        <p:spPr>
          <a:xfrm flipV="1">
            <a:off x="3092385" y="5329944"/>
            <a:ext cx="1296144" cy="416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4682765" y="6400800"/>
            <a:ext cx="20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Back </a:t>
            </a:r>
            <a:r>
              <a:rPr lang="pt-BR" sz="1400" b="1" dirty="0" err="1" smtClean="0">
                <a:latin typeface="+mj-lt"/>
              </a:rPr>
              <a:t>Up</a:t>
            </a:r>
            <a:endParaRPr lang="pt-BR" sz="1400" b="1" dirty="0">
              <a:latin typeface="+mj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70533" y="2239144"/>
            <a:ext cx="20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ALTA</a:t>
            </a:r>
            <a:endParaRPr lang="pt-BR" sz="1400" b="1" dirty="0">
              <a:latin typeface="+mj-lt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318805" y="2239144"/>
            <a:ext cx="20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MÉDIA</a:t>
            </a:r>
            <a:endParaRPr lang="pt-BR" sz="1400" b="1" dirty="0">
              <a:latin typeface="+mj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5974717" y="2239144"/>
            <a:ext cx="207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+mj-lt"/>
              </a:rPr>
              <a:t>BAIXA</a:t>
            </a:r>
            <a:endParaRPr lang="pt-BR" sz="1400" b="1" dirty="0">
              <a:latin typeface="+mj-lt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641350" y="371475"/>
            <a:ext cx="6521450" cy="723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dirty="0" err="1" smtClean="0"/>
              <a:t>Chillers</a:t>
            </a:r>
            <a:r>
              <a:rPr lang="pt-BR" dirty="0" smtClean="0"/>
              <a:t> em Série - Instalação</a:t>
            </a:r>
            <a:endParaRPr lang="pt-BR" dirty="0"/>
          </a:p>
        </p:txBody>
      </p:sp>
      <p:sp>
        <p:nvSpPr>
          <p:cNvPr id="29" name="Espaço Reservado para Conteúdo 9"/>
          <p:cNvSpPr txBox="1">
            <a:spLocks/>
          </p:cNvSpPr>
          <p:nvPr/>
        </p:nvSpPr>
        <p:spPr>
          <a:xfrm>
            <a:off x="457200" y="1066800"/>
            <a:ext cx="7927975" cy="1362868"/>
          </a:xfrm>
          <a:prstGeom prst="rect">
            <a:avLst/>
          </a:prstGeom>
        </p:spPr>
        <p:txBody>
          <a:bodyPr/>
          <a:lstStyle>
            <a:lvl1pPr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Gotham Book"/>
                <a:ea typeface="Gotham Book" pitchFamily="2" charset="0"/>
                <a:cs typeface="Gotham Book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5pPr>
            <a:lvl6pPr marL="2514152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1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0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08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rgbClr val="000000"/>
                </a:solidFill>
                <a:latin typeface="+mj-lt"/>
              </a:rPr>
              <a:t>Shopping Rio Mar - Recife/PE</a:t>
            </a:r>
          </a:p>
          <a:p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Projeto: </a:t>
            </a:r>
            <a:r>
              <a:rPr lang="pt-BR" sz="2000" b="1" dirty="0" err="1" smtClean="0">
                <a:solidFill>
                  <a:srgbClr val="000000"/>
                </a:solidFill>
                <a:latin typeface="+mj-lt"/>
              </a:rPr>
              <a:t>Interplan</a:t>
            </a:r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 Planejamento Térmico</a:t>
            </a:r>
          </a:p>
          <a:p>
            <a:endParaRPr lang="pt-BR" dirty="0" smtClean="0"/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68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875711" y="3827912"/>
            <a:ext cx="7392578" cy="92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100" i="0" dirty="0">
                <a:solidFill>
                  <a:srgbClr val="CC3300"/>
                </a:solidFill>
                <a:effectLst/>
              </a:rPr>
              <a:t>RESFRIAMENTO DEDICADO DE AR EXTERNO (DOAS)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3" t="87686" b="1666"/>
          <a:stretch/>
        </p:blipFill>
        <p:spPr>
          <a:xfrm>
            <a:off x="5461000" y="5740400"/>
            <a:ext cx="2916084" cy="73025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 bwMode="auto">
          <a:xfrm>
            <a:off x="6489188" y="5499100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  <a:p>
            <a:pPr algn="ctr">
              <a:lnSpc>
                <a:spcPct val="10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Cristiano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Rayer</a:t>
            </a:r>
            <a:r>
              <a:rPr lang="en-US" altLang="pt-BR" sz="1700" dirty="0" smtClean="0">
                <a:solidFill>
                  <a:srgbClr val="CC3300"/>
                </a:solidFill>
              </a:rPr>
              <a:t> Brasil – </a:t>
            </a:r>
            <a:r>
              <a:rPr lang="en-US" altLang="pt-BR" sz="1700" dirty="0" err="1" smtClean="0">
                <a:solidFill>
                  <a:srgbClr val="CC3300"/>
                </a:solidFill>
              </a:rPr>
              <a:t>Midea</a:t>
            </a:r>
            <a:r>
              <a:rPr lang="en-US" altLang="pt-BR" sz="1700" dirty="0" smtClean="0">
                <a:solidFill>
                  <a:srgbClr val="CC3300"/>
                </a:solidFill>
              </a:rPr>
              <a:t> Carrier</a:t>
            </a:r>
          </a:p>
        </p:txBody>
      </p:sp>
    </p:spTree>
    <p:extLst>
      <p:ext uri="{BB962C8B-B14F-4D97-AF65-F5344CB8AC3E}">
        <p14:creationId xmlns:p14="http://schemas.microsoft.com/office/powerpoint/2010/main" val="29118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 Significado - AHRI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3400" y="1447800"/>
            <a:ext cx="8121650" cy="4519613"/>
          </a:xfrm>
        </p:spPr>
        <p:txBody>
          <a:bodyPr/>
          <a:lstStyle/>
          <a:p>
            <a:pPr algn="just"/>
            <a:r>
              <a:rPr lang="pt-BR" sz="2200" b="0" dirty="0" smtClean="0"/>
              <a:t>DOAS ou “</a:t>
            </a:r>
            <a:r>
              <a:rPr lang="pt-BR" sz="2200" b="0" dirty="0" err="1" smtClean="0"/>
              <a:t>Dedicated</a:t>
            </a:r>
            <a:r>
              <a:rPr lang="pt-BR" sz="2200" b="0" dirty="0" smtClean="0"/>
              <a:t> Outdoor Air System” é um produto que, através de condensação a Ar, condensação a Água ou dos denominados “</a:t>
            </a:r>
            <a:r>
              <a:rPr lang="pt-BR" sz="2200" b="0" dirty="0" err="1" smtClean="0"/>
              <a:t>water</a:t>
            </a:r>
            <a:r>
              <a:rPr lang="pt-BR" sz="2200" b="0" dirty="0" smtClean="0"/>
              <a:t> </a:t>
            </a:r>
            <a:r>
              <a:rPr lang="pt-BR" sz="2200" b="0" dirty="0" err="1" smtClean="0"/>
              <a:t>sources</a:t>
            </a:r>
            <a:r>
              <a:rPr lang="pt-BR" sz="2200" b="0" dirty="0" smtClean="0"/>
              <a:t>”, desumidifica 100% do ar externo para o ponto de orvalho e inclui reaquecimento que é capaz de aumentar a temperatura de bulbo seco do ar para a condição projetada para o ambiente. Este ar externo condicionado é então insuflado direta ou indiretamente no espaço condicionado. Ele pode pré-condicionar o ar externo através de “rodas térmicas”, trocadores de calor ou outros aparatos de transferência de massa e/ou calor. </a:t>
            </a:r>
          </a:p>
          <a:p>
            <a:pPr algn="just"/>
            <a:endParaRPr lang="pt-BR" sz="2200" b="0" dirty="0" smtClean="0"/>
          </a:p>
          <a:p>
            <a:pPr algn="just"/>
            <a:r>
              <a:rPr lang="pt-BR" sz="2200" b="0" dirty="0" smtClean="0"/>
              <a:t>Em outras palavras, DOAS é um Sistema Dedicado para Ar Externo.</a:t>
            </a:r>
            <a:endParaRPr lang="pt-BR" sz="2200" b="0" dirty="0"/>
          </a:p>
        </p:txBody>
      </p:sp>
    </p:spTree>
    <p:extLst>
      <p:ext uri="{BB962C8B-B14F-4D97-AF65-F5344CB8AC3E}">
        <p14:creationId xmlns:p14="http://schemas.microsoft.com/office/powerpoint/2010/main" val="3493803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 – Por que DOAS?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200" b="0" dirty="0" smtClean="0"/>
          </a:p>
          <a:p>
            <a:pPr algn="just"/>
            <a:r>
              <a:rPr lang="pt-BR" sz="2200" b="0" dirty="0" smtClean="0"/>
              <a:t>Usando DOAS você pode simplificar o sistema, prover economia de energia e assegurar os requisitos de taxa de ventilação a serem atingidos, como especificado no ASHRAE Standard 62.1 ou maiores.</a:t>
            </a:r>
          </a:p>
          <a:p>
            <a:pPr algn="just"/>
            <a:r>
              <a:rPr lang="pt-BR" sz="2200" b="0" dirty="0" smtClean="0"/>
              <a:t>Aplicação de Recuperador Total de Energia (</a:t>
            </a:r>
            <a:r>
              <a:rPr lang="pt-BR" sz="2200" b="0" dirty="0" err="1" smtClean="0"/>
              <a:t>ASHRAE</a:t>
            </a:r>
            <a:r>
              <a:rPr lang="pt-BR" sz="2200" b="0" dirty="0" smtClean="0"/>
              <a:t> 90.1)</a:t>
            </a:r>
          </a:p>
          <a:p>
            <a:pPr algn="just"/>
            <a:r>
              <a:rPr lang="pt-BR" sz="2200" b="0" dirty="0" smtClean="0"/>
              <a:t>Usado para desacoplar cargas sensíveis/latentes</a:t>
            </a:r>
          </a:p>
          <a:p>
            <a:pPr algn="just"/>
            <a:endParaRPr lang="pt-BR" sz="2200" b="0" dirty="0" smtClean="0"/>
          </a:p>
          <a:p>
            <a:pPr algn="just"/>
            <a:endParaRPr lang="pt-BR" sz="2200" b="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86200"/>
            <a:ext cx="4933950" cy="2352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169569"/>
            <a:ext cx="2680244" cy="20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49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sz="2200" b="0" i="1" dirty="0" smtClean="0"/>
          </a:p>
          <a:p>
            <a:pPr algn="just"/>
            <a:endParaRPr lang="pt-BR" sz="2200" b="0" i="1" dirty="0" smtClean="0"/>
          </a:p>
          <a:p>
            <a:pPr algn="just"/>
            <a:endParaRPr lang="pt-BR" sz="2200" b="0" i="1" dirty="0"/>
          </a:p>
          <a:p>
            <a:pPr algn="just"/>
            <a:endParaRPr lang="pt-BR" sz="2200" b="0" i="1" dirty="0" smtClean="0"/>
          </a:p>
          <a:p>
            <a:pPr algn="just"/>
            <a:endParaRPr lang="pt-BR" sz="2200" b="0" i="1" dirty="0"/>
          </a:p>
          <a:p>
            <a:pPr algn="just"/>
            <a:endParaRPr lang="pt-BR" sz="2200" b="0" i="1" dirty="0" smtClean="0"/>
          </a:p>
          <a:p>
            <a:pPr algn="just"/>
            <a:endParaRPr lang="pt-BR" sz="2200" b="0" i="1" dirty="0"/>
          </a:p>
          <a:p>
            <a:pPr algn="just"/>
            <a:endParaRPr lang="pt-BR" sz="2200" b="0" i="1" dirty="0" smtClean="0"/>
          </a:p>
          <a:p>
            <a:pPr algn="just"/>
            <a:endParaRPr lang="pt-BR" sz="2200" b="0" i="1" dirty="0"/>
          </a:p>
          <a:p>
            <a:pPr algn="just"/>
            <a:endParaRPr lang="pt-BR" sz="2200" b="0" i="1" dirty="0" smtClean="0"/>
          </a:p>
          <a:p>
            <a:pPr algn="just"/>
            <a:endParaRPr lang="pt-BR" sz="2200" b="0" i="1" dirty="0"/>
          </a:p>
          <a:p>
            <a:pPr algn="just"/>
            <a:endParaRPr lang="pt-BR" sz="2200" b="0" i="1" dirty="0"/>
          </a:p>
          <a:p>
            <a:pPr marL="0" indent="0" algn="just">
              <a:buNone/>
            </a:pPr>
            <a:endParaRPr lang="pt-BR" sz="2200" b="0" i="1" dirty="0" smtClean="0"/>
          </a:p>
          <a:p>
            <a:pPr marL="0" indent="0" algn="just">
              <a:buNone/>
            </a:pPr>
            <a:endParaRPr lang="pt-BR" sz="2200" b="0" i="1" dirty="0"/>
          </a:p>
          <a:p>
            <a:pPr marL="0" indent="0" algn="just">
              <a:buNone/>
            </a:pPr>
            <a:r>
              <a:rPr lang="pt-BR" sz="2200" b="0" i="1" dirty="0" smtClean="0"/>
              <a:t>Obs.: A “condição neutra” possui um range de temperatura entre 20ºC – 24ºC e umidade relativa ~60%.</a:t>
            </a:r>
            <a:endParaRPr lang="pt-BR" sz="2200" b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295400"/>
            <a:ext cx="7391400" cy="44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1350" y="1152525"/>
            <a:ext cx="8121650" cy="4519613"/>
          </a:xfrm>
        </p:spPr>
        <p:txBody>
          <a:bodyPr/>
          <a:lstStyle/>
          <a:p>
            <a:pPr algn="just"/>
            <a:endParaRPr lang="pt-BR" sz="2200" b="0" i="1" dirty="0" smtClean="0"/>
          </a:p>
          <a:p>
            <a:pPr algn="just"/>
            <a:r>
              <a:rPr lang="pt-BR" sz="2200" b="0" i="1" dirty="0" smtClean="0"/>
              <a:t>DOAS não controla a temperatura ou umidade relativa da zona e também não pode manter a temperatura ou umidade.</a:t>
            </a:r>
          </a:p>
          <a:p>
            <a:pPr algn="just"/>
            <a:endParaRPr lang="pt-BR" sz="2200" b="0" i="1" dirty="0"/>
          </a:p>
          <a:p>
            <a:pPr algn="just"/>
            <a:r>
              <a:rPr lang="pt-BR" sz="2200" b="0" i="1" dirty="0" smtClean="0"/>
              <a:t>O tratamento do ar externo (renovação) com utilização de rodas </a:t>
            </a:r>
            <a:r>
              <a:rPr lang="pt-BR" sz="2200" b="0" i="1" dirty="0" err="1" smtClean="0"/>
              <a:t>entálpicas</a:t>
            </a:r>
            <a:r>
              <a:rPr lang="pt-BR" sz="2200" b="0" i="1" dirty="0" smtClean="0"/>
              <a:t>, por exemplo, retiram em torno de 60%~65% da carga térmica do ar externo, através da troca com o ar de expurgo.</a:t>
            </a:r>
          </a:p>
          <a:p>
            <a:pPr algn="just"/>
            <a:endParaRPr lang="pt-BR" sz="2200" b="0" i="1" dirty="0"/>
          </a:p>
          <a:p>
            <a:pPr algn="just"/>
            <a:endParaRPr lang="pt-BR" sz="2200" b="0" i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657600"/>
            <a:ext cx="3899444" cy="30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0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1350" y="1152525"/>
            <a:ext cx="8121650" cy="4519613"/>
          </a:xfrm>
        </p:spPr>
        <p:txBody>
          <a:bodyPr/>
          <a:lstStyle/>
          <a:p>
            <a:pPr algn="just"/>
            <a:endParaRPr lang="pt-BR" sz="2200" b="0" i="1" dirty="0" smtClean="0"/>
          </a:p>
          <a:p>
            <a:pPr algn="just"/>
            <a:r>
              <a:rPr lang="pt-BR" sz="2200" b="0" i="1" dirty="0" smtClean="0"/>
              <a:t>Para prevenir resfriamento ou aquecimento em excesso em uma ou mais zonas, as unidades DOAS, tipicamente, insuflam ar em uma “condição neutra”, que não afeta  negativamente o espaço condicionado.</a:t>
            </a:r>
          </a:p>
          <a:p>
            <a:pPr algn="just"/>
            <a:endParaRPr lang="pt-BR" sz="2200" b="0" i="1" dirty="0"/>
          </a:p>
          <a:p>
            <a:pPr marL="0" indent="0" algn="just">
              <a:buNone/>
            </a:pPr>
            <a:r>
              <a:rPr lang="pt-BR" sz="2200" b="0" i="1" dirty="0"/>
              <a:t>Obs.: A “condição neutra” possui um range de temperatura entre 20ºC – 24ºC e umidade relativa ~60%.</a:t>
            </a:r>
            <a:endParaRPr lang="pt-BR" sz="2200" b="0" i="1" dirty="0" smtClean="0"/>
          </a:p>
          <a:p>
            <a:pPr algn="just"/>
            <a:endParaRPr lang="pt-BR" sz="2200" b="0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267200"/>
            <a:ext cx="4130718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5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76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 - Overview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200" b="0" dirty="0" smtClean="0">
                <a:solidFill>
                  <a:srgbClr val="FF0000"/>
                </a:solidFill>
              </a:rPr>
              <a:t>Projetado para 100% de ar externo no pico da carga</a:t>
            </a:r>
          </a:p>
          <a:p>
            <a:pPr marL="0" indent="0" algn="just">
              <a:buNone/>
            </a:pPr>
            <a:endParaRPr lang="pt-BR" sz="22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Sem recirculação de ar da zona condicionada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Alta capacidade de resfriamento e </a:t>
            </a:r>
            <a:r>
              <a:rPr lang="pt-BR" sz="2200" b="0" dirty="0" err="1" smtClean="0">
                <a:solidFill>
                  <a:schemeClr val="tx1"/>
                </a:solidFill>
              </a:rPr>
              <a:t>desumidificação</a:t>
            </a:r>
            <a:endParaRPr lang="pt-BR" sz="2200" b="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Alta capacidade de aquecimento</a:t>
            </a:r>
            <a:endParaRPr lang="pt-BR" sz="2200" b="0" dirty="0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81400"/>
            <a:ext cx="4786312" cy="30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86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i="0" dirty="0" err="1" smtClean="0">
                <a:effectLst/>
              </a:rPr>
              <a:t>Tipo</a:t>
            </a:r>
            <a:r>
              <a:rPr lang="en-US" altLang="pt-BR" dirty="0" err="1" smtClean="0"/>
              <a:t>s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Unidades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524000"/>
            <a:ext cx="8002587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dirty="0" err="1" smtClean="0">
                <a:solidFill>
                  <a:srgbClr val="FF0000"/>
                </a:solidFill>
              </a:rPr>
              <a:t>Sistemas</a:t>
            </a:r>
            <a:r>
              <a:rPr lang="en-US" altLang="pt-BR" dirty="0" smtClean="0">
                <a:solidFill>
                  <a:srgbClr val="FF0000"/>
                </a:solidFill>
              </a:rPr>
              <a:t> Package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Resfriamento</a:t>
            </a:r>
            <a:r>
              <a:rPr lang="en-US" altLang="pt-BR" b="0" dirty="0" smtClean="0"/>
              <a:t> a Ar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Água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expansão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direta</a:t>
            </a:r>
            <a:r>
              <a:rPr lang="en-US" altLang="pt-BR" b="0" dirty="0" smtClean="0"/>
              <a:t> (DX)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Aquecimento </a:t>
            </a:r>
            <a:r>
              <a:rPr lang="en-US" altLang="pt-BR" b="0" dirty="0" err="1" smtClean="0"/>
              <a:t>elétrico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gás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heat pump 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Instalações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internas</a:t>
            </a:r>
            <a:r>
              <a:rPr lang="en-US" altLang="pt-BR" b="0" dirty="0" smtClean="0"/>
              <a:t> e </a:t>
            </a:r>
            <a:r>
              <a:rPr lang="en-US" altLang="pt-BR" b="0" dirty="0" err="1" smtClean="0"/>
              <a:t>externas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Baixa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vazão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pressão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estática</a:t>
            </a:r>
            <a:r>
              <a:rPr lang="en-US" altLang="pt-BR" b="0" dirty="0" smtClean="0"/>
              <a:t> (&lt;25k m³/h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500 Pa)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dirty="0"/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dirty="0" smtClean="0">
                <a:solidFill>
                  <a:srgbClr val="FF0000"/>
                </a:solidFill>
              </a:rPr>
              <a:t>Air Handling Units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Resfriamento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água</a:t>
            </a:r>
            <a:r>
              <a:rPr lang="en-US" altLang="pt-BR" b="0" dirty="0" smtClean="0"/>
              <a:t> gelada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DX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Aquecimento </a:t>
            </a:r>
            <a:r>
              <a:rPr lang="en-US" altLang="pt-BR" b="0" dirty="0" err="1" smtClean="0"/>
              <a:t>elétrico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gás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água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quente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Instalações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internas</a:t>
            </a:r>
            <a:r>
              <a:rPr lang="en-US" altLang="pt-BR" b="0" dirty="0" smtClean="0"/>
              <a:t> e </a:t>
            </a:r>
            <a:r>
              <a:rPr lang="en-US" altLang="pt-BR" b="0" dirty="0" err="1" smtClean="0"/>
              <a:t>externas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Alta </a:t>
            </a:r>
            <a:r>
              <a:rPr lang="en-US" altLang="pt-BR" b="0" dirty="0" err="1" smtClean="0"/>
              <a:t>vazão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pressão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estática</a:t>
            </a:r>
            <a:r>
              <a:rPr lang="en-US" altLang="pt-BR" b="0" dirty="0" smtClean="0"/>
              <a:t> (&gt;25k m³/h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750 Pa)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b="0" dirty="0"/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b="0" dirty="0" smtClean="0"/>
              <a:t>Ambos </a:t>
            </a:r>
            <a:r>
              <a:rPr lang="en-US" altLang="pt-BR" b="0" dirty="0" err="1" smtClean="0"/>
              <a:t>produtos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facilitam</a:t>
            </a:r>
            <a:r>
              <a:rPr lang="en-US" altLang="pt-BR" b="0" dirty="0" smtClean="0"/>
              <a:t> a </a:t>
            </a:r>
            <a:r>
              <a:rPr lang="en-US" altLang="pt-BR" b="0" dirty="0" err="1" smtClean="0"/>
              <a:t>customização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Sistemas</a:t>
            </a:r>
            <a:r>
              <a:rPr lang="en-US" altLang="pt-BR" b="0" dirty="0" smtClean="0"/>
              <a:t>.</a:t>
            </a:r>
          </a:p>
          <a:p>
            <a:pPr marL="457200" lvl="1" indent="0">
              <a:lnSpc>
                <a:spcPct val="120000"/>
              </a:lnSpc>
              <a:buSzPct val="30000"/>
              <a:buNone/>
            </a:pPr>
            <a:endParaRPr lang="en-US" altLang="pt-BR" b="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781111"/>
            <a:ext cx="1581150" cy="103828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317" y="3857625"/>
            <a:ext cx="2215233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0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i="0" dirty="0" err="1" smtClean="0">
                <a:effectLst/>
              </a:rPr>
              <a:t>Tipo</a:t>
            </a:r>
            <a:r>
              <a:rPr lang="en-US" altLang="pt-BR" dirty="0" err="1" smtClean="0"/>
              <a:t>s</a:t>
            </a:r>
            <a:r>
              <a:rPr lang="en-US" altLang="pt-BR" dirty="0" smtClean="0"/>
              <a:t> de </a:t>
            </a:r>
            <a:r>
              <a:rPr lang="en-US" altLang="pt-BR" dirty="0" err="1" smtClean="0"/>
              <a:t>Unidades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524000"/>
            <a:ext cx="8002587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dirty="0" smtClean="0">
                <a:solidFill>
                  <a:srgbClr val="FF0000"/>
                </a:solidFill>
              </a:rPr>
              <a:t>Air Handling Units</a:t>
            </a:r>
          </a:p>
          <a:p>
            <a:pPr marL="457200" lvl="1" indent="0">
              <a:lnSpc>
                <a:spcPct val="120000"/>
              </a:lnSpc>
              <a:buSzPct val="30000"/>
              <a:buNone/>
            </a:pPr>
            <a:endParaRPr lang="en-US" altLang="pt-BR" b="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133600"/>
            <a:ext cx="3190875" cy="4238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408637"/>
            <a:ext cx="3505200" cy="36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2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i="0" dirty="0" err="1" smtClean="0">
                <a:effectLst/>
              </a:rPr>
              <a:t>Aplicação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524000"/>
            <a:ext cx="8002587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b="0" dirty="0" err="1" smtClean="0">
                <a:solidFill>
                  <a:srgbClr val="FF0000"/>
                </a:solidFill>
              </a:rPr>
              <a:t>Controlar</a:t>
            </a:r>
            <a:r>
              <a:rPr lang="en-US" altLang="pt-BR" b="0" dirty="0" smtClean="0">
                <a:solidFill>
                  <a:srgbClr val="FF0000"/>
                </a:solidFill>
              </a:rPr>
              <a:t> a </a:t>
            </a:r>
            <a:r>
              <a:rPr lang="en-US" altLang="pt-BR" b="0" dirty="0" err="1" smtClean="0">
                <a:solidFill>
                  <a:srgbClr val="FF0000"/>
                </a:solidFill>
              </a:rPr>
              <a:t>Pressão</a:t>
            </a:r>
            <a:r>
              <a:rPr lang="en-US" altLang="pt-BR" b="0" dirty="0" smtClean="0">
                <a:solidFill>
                  <a:srgbClr val="FF0000"/>
                </a:solidFill>
              </a:rPr>
              <a:t> de </a:t>
            </a:r>
            <a:r>
              <a:rPr lang="en-US" altLang="pt-BR" b="0" dirty="0" err="1" smtClean="0">
                <a:solidFill>
                  <a:srgbClr val="FF0000"/>
                </a:solidFill>
              </a:rPr>
              <a:t>uma</a:t>
            </a:r>
            <a:r>
              <a:rPr lang="en-US" altLang="pt-BR" b="0" dirty="0" smtClean="0">
                <a:solidFill>
                  <a:srgbClr val="FF0000"/>
                </a:solidFill>
              </a:rPr>
              <a:t> </a:t>
            </a:r>
            <a:r>
              <a:rPr lang="en-US" altLang="pt-BR" b="0" dirty="0" err="1" smtClean="0">
                <a:solidFill>
                  <a:srgbClr val="FF0000"/>
                </a:solidFill>
              </a:rPr>
              <a:t>Edificação</a:t>
            </a:r>
            <a:endParaRPr lang="en-US" altLang="pt-BR" b="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Repor</a:t>
            </a:r>
            <a:r>
              <a:rPr lang="en-US" altLang="pt-BR" b="0" dirty="0" smtClean="0"/>
              <a:t> o </a:t>
            </a:r>
            <a:r>
              <a:rPr lang="en-US" altLang="pt-BR" b="0" dirty="0" err="1" smtClean="0"/>
              <a:t>ar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exaurido</a:t>
            </a:r>
            <a:r>
              <a:rPr lang="en-US" altLang="pt-BR" b="0" dirty="0" smtClean="0"/>
              <a:t> da </a:t>
            </a:r>
            <a:r>
              <a:rPr lang="en-US" altLang="pt-BR" b="0" dirty="0" err="1" smtClean="0"/>
              <a:t>edificação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Manter</a:t>
            </a:r>
            <a:r>
              <a:rPr lang="en-US" altLang="pt-BR" b="0" dirty="0" smtClean="0"/>
              <a:t> o </a:t>
            </a:r>
            <a:r>
              <a:rPr lang="en-US" altLang="pt-BR" b="0" dirty="0" err="1" smtClean="0"/>
              <a:t>insuflamento</a:t>
            </a:r>
            <a:r>
              <a:rPr lang="en-US" altLang="pt-BR" b="0" dirty="0" smtClean="0"/>
              <a:t> </a:t>
            </a:r>
            <a:r>
              <a:rPr lang="en-US" altLang="pt-BR" b="0" dirty="0" err="1"/>
              <a:t>o</a:t>
            </a:r>
            <a:r>
              <a:rPr lang="en-US" altLang="pt-BR" b="0" dirty="0" err="1" smtClean="0"/>
              <a:t>u</a:t>
            </a:r>
            <a:r>
              <a:rPr lang="en-US" altLang="pt-BR" b="0" dirty="0" smtClean="0"/>
              <a:t> a </a:t>
            </a:r>
            <a:r>
              <a:rPr lang="en-US" altLang="pt-BR" b="0" dirty="0" err="1" smtClean="0"/>
              <a:t>temperatura</a:t>
            </a:r>
            <a:r>
              <a:rPr lang="en-US" altLang="pt-BR" b="0" dirty="0" smtClean="0"/>
              <a:t> de zonas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Exemplos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Aplicação</a:t>
            </a:r>
            <a:endParaRPr lang="en-US" altLang="pt-BR" b="0" dirty="0" smtClean="0"/>
          </a:p>
          <a:p>
            <a:pPr lvl="1"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Cozinhas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banheiros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laboratórios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dirty="0"/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b="0" dirty="0" err="1" smtClean="0">
                <a:solidFill>
                  <a:srgbClr val="FF0000"/>
                </a:solidFill>
              </a:rPr>
              <a:t>Sistemas</a:t>
            </a:r>
            <a:r>
              <a:rPr lang="en-US" altLang="pt-BR" b="0" dirty="0" smtClean="0">
                <a:solidFill>
                  <a:srgbClr val="FF0000"/>
                </a:solidFill>
              </a:rPr>
              <a:t> de </a:t>
            </a:r>
            <a:r>
              <a:rPr lang="en-US" altLang="pt-BR" b="0" dirty="0" err="1" smtClean="0">
                <a:solidFill>
                  <a:srgbClr val="FF0000"/>
                </a:solidFill>
              </a:rPr>
              <a:t>Ventilação</a:t>
            </a:r>
            <a:endParaRPr lang="en-US" altLang="pt-BR" b="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Parte de um </a:t>
            </a:r>
            <a:r>
              <a:rPr lang="en-US" altLang="pt-BR" b="0" dirty="0" err="1" smtClean="0"/>
              <a:t>sistema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dedicado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ar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externo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Prover </a:t>
            </a:r>
            <a:r>
              <a:rPr lang="en-US" altLang="pt-BR" b="0" dirty="0" err="1" smtClean="0"/>
              <a:t>ventilação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uma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determinada</a:t>
            </a:r>
            <a:r>
              <a:rPr lang="en-US" altLang="pt-BR" b="0" dirty="0" smtClean="0"/>
              <a:t> zona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Manter</a:t>
            </a:r>
            <a:r>
              <a:rPr lang="en-US" altLang="pt-BR" b="0" dirty="0" smtClean="0"/>
              <a:t> a temperature do </a:t>
            </a:r>
            <a:r>
              <a:rPr lang="en-US" altLang="pt-BR" b="0" dirty="0" err="1" smtClean="0"/>
              <a:t>ar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insuflado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Exemplos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Aplicação</a:t>
            </a:r>
            <a:endParaRPr lang="en-US" altLang="pt-BR" b="0" dirty="0" smtClean="0"/>
          </a:p>
          <a:p>
            <a:pPr lvl="1"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Salas de aula, </a:t>
            </a:r>
            <a:r>
              <a:rPr lang="en-US" altLang="pt-BR" b="0" dirty="0" err="1" smtClean="0"/>
              <a:t>salas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hotéis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escritórios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etc</a:t>
            </a:r>
            <a:r>
              <a:rPr lang="en-US" altLang="pt-BR" b="0" dirty="0" smtClean="0"/>
              <a:t>…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451563"/>
            <a:ext cx="1921816" cy="19059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018" y="3814760"/>
            <a:ext cx="2411782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3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i="0" dirty="0" smtClean="0">
                <a:effectLst/>
              </a:rPr>
              <a:t>DOAS - Overview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41350" y="1152525"/>
            <a:ext cx="7816850" cy="451961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200" b="0" dirty="0" smtClean="0">
                <a:solidFill>
                  <a:srgbClr val="FF0000"/>
                </a:solidFill>
              </a:rPr>
              <a:t>Edificações necessitam de ventilação</a:t>
            </a:r>
          </a:p>
          <a:p>
            <a:pPr marL="0" indent="0" algn="just">
              <a:buNone/>
            </a:pPr>
            <a:endParaRPr lang="pt-BR" sz="22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Substituir ar de baixa por de alta qualidade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Repor o ar removido por exaustão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Diluir ou elimina contaminantes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0" dirty="0" smtClean="0">
                <a:solidFill>
                  <a:schemeClr val="tx1"/>
                </a:solidFill>
              </a:rPr>
              <a:t>Elevar significativamente os níveis de </a:t>
            </a:r>
            <a:r>
              <a:rPr lang="pt-BR" sz="2200" b="0" dirty="0" err="1" smtClean="0">
                <a:solidFill>
                  <a:schemeClr val="tx1"/>
                </a:solidFill>
              </a:rPr>
              <a:t>QAI</a:t>
            </a:r>
            <a:r>
              <a:rPr lang="pt-BR" sz="2200" b="0" dirty="0" smtClean="0">
                <a:solidFill>
                  <a:schemeClr val="tx1"/>
                </a:solidFill>
              </a:rPr>
              <a:t> e conforto dos ocupantes</a:t>
            </a:r>
            <a:endParaRPr lang="pt-BR" sz="2200" b="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114800"/>
            <a:ext cx="4090987" cy="23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4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sz="2000" dirty="0" err="1"/>
              <a:t>Custo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Qualidade</a:t>
            </a:r>
            <a:r>
              <a:rPr lang="en-US" altLang="pt-BR" sz="2000" dirty="0"/>
              <a:t> do Ar Interior (</a:t>
            </a:r>
            <a:r>
              <a:rPr lang="en-US" altLang="pt-BR" sz="2000" dirty="0" err="1"/>
              <a:t>QAI</a:t>
            </a:r>
            <a:r>
              <a:rPr lang="en-US" altLang="pt-BR" sz="2000" dirty="0" smtClean="0"/>
              <a:t>)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24000"/>
            <a:ext cx="8567737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sz="2200" b="0" dirty="0" smtClean="0">
                <a:solidFill>
                  <a:schemeClr val="tx1"/>
                </a:solidFill>
              </a:rPr>
              <a:t>Ar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externo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possui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uma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faixa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enorme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de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condições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possíveis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dirty="0"/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sz="2200" b="0" dirty="0" smtClean="0">
                <a:solidFill>
                  <a:schemeClr val="tx1"/>
                </a:solidFill>
              </a:rPr>
              <a:t>Alto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Custo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para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condicionar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o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ar</a:t>
            </a:r>
            <a:r>
              <a:rPr lang="en-US" altLang="pt-BR" sz="22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200" b="0" dirty="0" err="1" smtClean="0">
                <a:solidFill>
                  <a:schemeClr val="tx1"/>
                </a:solidFill>
              </a:rPr>
              <a:t>externo</a:t>
            </a:r>
            <a:endParaRPr lang="en-US" altLang="pt-BR" sz="22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smtClean="0"/>
              <a:t>Alto </a:t>
            </a:r>
            <a:r>
              <a:rPr lang="en-US" altLang="pt-BR" b="0" dirty="0" err="1" smtClean="0"/>
              <a:t>custo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equipamentos</a:t>
            </a:r>
            <a:r>
              <a:rPr lang="en-US" altLang="pt-BR" b="0" dirty="0" smtClean="0"/>
              <a:t> </a:t>
            </a:r>
            <a:r>
              <a:rPr lang="en-US" altLang="pt-BR" sz="1900" b="0" dirty="0" smtClean="0"/>
              <a:t>(</a:t>
            </a:r>
            <a:r>
              <a:rPr lang="en-US" altLang="pt-BR" sz="1900" b="0" dirty="0" err="1" smtClean="0"/>
              <a:t>resfriamento</a:t>
            </a:r>
            <a:r>
              <a:rPr lang="en-US" altLang="pt-BR" sz="1900" b="0" dirty="0" smtClean="0"/>
              <a:t>/aquecimento/</a:t>
            </a:r>
            <a:r>
              <a:rPr lang="en-US" altLang="pt-BR" sz="1900" b="0" dirty="0" err="1" smtClean="0"/>
              <a:t>desumidificação</a:t>
            </a:r>
            <a:r>
              <a:rPr lang="en-US" altLang="pt-BR" sz="1900" b="0" dirty="0" smtClean="0"/>
              <a:t>)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/>
              <a:t>Alto </a:t>
            </a:r>
            <a:r>
              <a:rPr lang="en-US" altLang="pt-BR" b="0" dirty="0" err="1"/>
              <a:t>custo</a:t>
            </a:r>
            <a:r>
              <a:rPr lang="en-US" altLang="pt-BR" b="0" dirty="0"/>
              <a:t> de </a:t>
            </a:r>
            <a:r>
              <a:rPr lang="en-US" altLang="pt-BR" b="0" dirty="0" err="1" smtClean="0"/>
              <a:t>energia</a:t>
            </a:r>
            <a:r>
              <a:rPr lang="en-US" altLang="pt-BR" b="0" dirty="0" smtClean="0"/>
              <a:t> (</a:t>
            </a:r>
            <a:r>
              <a:rPr lang="en-US" altLang="pt-BR" b="0" dirty="0" err="1" smtClean="0"/>
              <a:t>resfriamento</a:t>
            </a:r>
            <a:r>
              <a:rPr lang="en-US" altLang="pt-BR" b="0" dirty="0" smtClean="0"/>
              <a:t>/aquecimento/</a:t>
            </a:r>
            <a:r>
              <a:rPr lang="en-US" altLang="pt-BR" b="0" dirty="0" err="1" smtClean="0"/>
              <a:t>desumidificação</a:t>
            </a:r>
            <a:r>
              <a:rPr lang="en-US" altLang="pt-BR" b="0" dirty="0"/>
              <a:t>)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Minimizar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custos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somente</a:t>
            </a:r>
            <a:r>
              <a:rPr lang="en-US" altLang="pt-BR" b="0" dirty="0" smtClean="0"/>
              <a:t> o </a:t>
            </a:r>
            <a:r>
              <a:rPr lang="en-US" altLang="pt-BR" b="0" dirty="0" err="1" smtClean="0"/>
              <a:t>mínimo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ar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necessário</a:t>
            </a:r>
            <a:endParaRPr lang="en-US" altLang="pt-BR" b="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00313"/>
            <a:ext cx="2743200" cy="18383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213" y="2505075"/>
            <a:ext cx="2752725" cy="18383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1" y="2514600"/>
            <a:ext cx="2743200" cy="18097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33400" y="2133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+mj-lt"/>
              </a:rPr>
              <a:t>EXTREMAMENTE QUENTE</a:t>
            </a:r>
            <a:endParaRPr lang="pt-BR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05200" y="2133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+mj-lt"/>
              </a:rPr>
              <a:t>EXTREMAMENTE ÚMIDO</a:t>
            </a:r>
            <a:endParaRPr lang="pt-BR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00800" y="21336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+mj-lt"/>
              </a:rPr>
              <a:t>EXTREMAMENTE FRIO</a:t>
            </a:r>
            <a:endParaRPr lang="pt-BR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33400" y="4416623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+mj-lt"/>
              </a:rPr>
              <a:t>Até 56ºC Bulbo Seco</a:t>
            </a:r>
            <a:endParaRPr lang="pt-BR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05200" y="4401235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+mj-lt"/>
              </a:rPr>
              <a:t>Até 31ºC Ponto de Orvalho</a:t>
            </a:r>
            <a:endParaRPr lang="pt-BR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24600" y="4419600"/>
            <a:ext cx="2667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rgbClr val="000000"/>
                </a:solidFill>
                <a:latin typeface="+mj-lt"/>
              </a:rPr>
              <a:t>Abaixo -60ºC Bulbo Seco</a:t>
            </a:r>
            <a:endParaRPr lang="pt-BR" sz="15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763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sz="2000" dirty="0" err="1"/>
              <a:t>Custo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Qualidade</a:t>
            </a:r>
            <a:r>
              <a:rPr lang="en-US" altLang="pt-BR" sz="2000" dirty="0"/>
              <a:t> do Ar Interior (</a:t>
            </a:r>
            <a:r>
              <a:rPr lang="en-US" altLang="pt-BR" sz="2000" dirty="0" err="1"/>
              <a:t>QAI</a:t>
            </a:r>
            <a:r>
              <a:rPr lang="en-US" altLang="pt-BR" sz="2000" dirty="0" smtClean="0"/>
              <a:t>)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24000"/>
            <a:ext cx="8567737" cy="4648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SzPct val="30000"/>
              <a:buNone/>
            </a:pPr>
            <a:r>
              <a:rPr lang="en-US" altLang="pt-BR" sz="2400" b="0" dirty="0" smtClean="0">
                <a:solidFill>
                  <a:schemeClr val="tx1"/>
                </a:solidFill>
              </a:rPr>
              <a:t>Como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eu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vou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saber que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cada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zona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está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recebendo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a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correta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quantidade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ar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dirty="0"/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90800"/>
            <a:ext cx="7515225" cy="2971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66800" y="5715000"/>
            <a:ext cx="3200400" cy="70788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Excesso de Ventilação = Desperdício de Energia</a:t>
            </a:r>
            <a:endParaRPr lang="pt-BR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953000" y="5715000"/>
            <a:ext cx="3200400" cy="70788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00"/>
                </a:solidFill>
                <a:latin typeface="+mj-lt"/>
              </a:rPr>
              <a:t>Pouca de Ventilação = Baixa </a:t>
            </a:r>
            <a:r>
              <a:rPr lang="pt-BR" sz="2000" b="1" dirty="0" err="1" smtClean="0">
                <a:solidFill>
                  <a:srgbClr val="000000"/>
                </a:solidFill>
                <a:latin typeface="+mj-lt"/>
              </a:rPr>
              <a:t>QAI</a:t>
            </a:r>
            <a:endParaRPr lang="pt-BR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82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i="0" dirty="0" err="1" smtClean="0">
                <a:effectLst/>
              </a:rPr>
              <a:t>DOAS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24000"/>
            <a:ext cx="7958137" cy="4648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SzPct val="30000"/>
              <a:buNone/>
            </a:pPr>
            <a:r>
              <a:rPr lang="en-US" altLang="pt-BR" sz="2400" b="0" dirty="0" smtClean="0">
                <a:solidFill>
                  <a:schemeClr val="tx1"/>
                </a:solidFill>
              </a:rPr>
              <a:t>Uma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unidade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DOAS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é um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tipo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de Sistema HVAC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dedicado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ao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condicionamento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e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insuflamento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ar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externo</a:t>
            </a:r>
            <a:r>
              <a:rPr lang="en-US" altLang="pt-BR" sz="2400" b="0" dirty="0">
                <a:solidFill>
                  <a:schemeClr val="tx1"/>
                </a:solidFill>
              </a:rPr>
              <a:t>.</a:t>
            </a:r>
            <a:endParaRPr lang="en-US" altLang="pt-BR" sz="24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dirty="0" smtClean="0"/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b="0" dirty="0" err="1" smtClean="0"/>
              <a:t>DOAS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provém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ventilação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acurada</a:t>
            </a:r>
            <a:r>
              <a:rPr lang="en-US" altLang="pt-BR" b="0" dirty="0" smtClean="0"/>
              <a:t> para zonas: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Escolha</a:t>
            </a:r>
            <a:r>
              <a:rPr lang="en-US" altLang="pt-BR" b="0" dirty="0" smtClean="0"/>
              <a:t> do </a:t>
            </a:r>
            <a:r>
              <a:rPr lang="en-US" altLang="pt-BR" b="0" dirty="0" err="1" smtClean="0"/>
              <a:t>tipo</a:t>
            </a:r>
            <a:r>
              <a:rPr lang="en-US" altLang="pt-BR" b="0" dirty="0" smtClean="0"/>
              <a:t> de Sistema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Melhora</a:t>
            </a:r>
            <a:r>
              <a:rPr lang="en-US" altLang="pt-BR" b="0" dirty="0" smtClean="0"/>
              <a:t> a </a:t>
            </a:r>
            <a:r>
              <a:rPr lang="en-US" altLang="pt-BR" b="0" dirty="0" err="1" smtClean="0"/>
              <a:t>QAI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Melhora</a:t>
            </a:r>
            <a:r>
              <a:rPr lang="en-US" altLang="pt-BR" b="0" dirty="0" smtClean="0"/>
              <a:t> o </a:t>
            </a:r>
            <a:r>
              <a:rPr lang="en-US" altLang="pt-BR" b="0" dirty="0" err="1" smtClean="0"/>
              <a:t>conforto</a:t>
            </a:r>
            <a:r>
              <a:rPr lang="en-US" altLang="pt-BR" b="0" dirty="0" smtClean="0"/>
              <a:t> dos </a:t>
            </a:r>
            <a:r>
              <a:rPr lang="en-US" altLang="pt-BR" b="0" dirty="0" err="1" smtClean="0"/>
              <a:t>ocupantes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Pode</a:t>
            </a:r>
            <a:r>
              <a:rPr lang="en-US" altLang="pt-BR" b="0" dirty="0" smtClean="0"/>
              <a:t> prover </a:t>
            </a:r>
            <a:r>
              <a:rPr lang="en-US" altLang="pt-BR" b="0" dirty="0" err="1" smtClean="0"/>
              <a:t>menor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custo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energia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b="0" dirty="0"/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b="0" dirty="0" err="1" smtClean="0"/>
              <a:t>DOAS</a:t>
            </a:r>
            <a:r>
              <a:rPr lang="en-US" altLang="pt-BR" b="0" dirty="0" smtClean="0"/>
              <a:t> (</a:t>
            </a:r>
            <a:r>
              <a:rPr lang="en-US" altLang="pt-BR" dirty="0" smtClean="0"/>
              <a:t>V</a:t>
            </a:r>
            <a:r>
              <a:rPr lang="en-US" altLang="pt-BR" b="0" dirty="0" smtClean="0"/>
              <a:t>) + </a:t>
            </a:r>
            <a:r>
              <a:rPr lang="en-US" altLang="pt-BR" b="0" dirty="0" err="1" smtClean="0"/>
              <a:t>Sistemas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Auxiliares</a:t>
            </a:r>
            <a:r>
              <a:rPr lang="en-US" altLang="pt-BR" b="0" dirty="0" smtClean="0"/>
              <a:t> (</a:t>
            </a:r>
            <a:r>
              <a:rPr lang="en-US" altLang="pt-BR" dirty="0" err="1" smtClean="0"/>
              <a:t>HAC</a:t>
            </a:r>
            <a:r>
              <a:rPr lang="en-US" altLang="pt-BR" b="0" dirty="0" smtClean="0"/>
              <a:t>) =</a:t>
            </a:r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b="0" dirty="0" smtClean="0"/>
              <a:t>           </a:t>
            </a:r>
            <a:r>
              <a:rPr lang="en-US" altLang="pt-BR" b="0" dirty="0" err="1" smtClean="0"/>
              <a:t>Completo</a:t>
            </a:r>
            <a:r>
              <a:rPr lang="en-US" altLang="pt-BR" b="0" dirty="0" smtClean="0"/>
              <a:t> Sistema de </a:t>
            </a:r>
            <a:r>
              <a:rPr lang="en-US" altLang="pt-BR" dirty="0" smtClean="0"/>
              <a:t>HVAC</a:t>
            </a:r>
            <a:endParaRPr lang="en-US" altLang="pt-BR" dirty="0"/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949591"/>
            <a:ext cx="3543300" cy="26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9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723850"/>
            <a:ext cx="3714750" cy="3119861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err="1" smtClean="0"/>
              <a:t>Edificação</a:t>
            </a:r>
            <a:r>
              <a:rPr lang="en-US" altLang="pt-BR" dirty="0" smtClean="0"/>
              <a:t> com </a:t>
            </a:r>
            <a:r>
              <a:rPr lang="en-US" altLang="pt-BR" i="0" dirty="0" err="1" smtClean="0">
                <a:effectLst/>
              </a:rPr>
              <a:t>DOAS</a:t>
            </a:r>
            <a:endParaRPr lang="en-US" altLang="pt-BR" i="0" dirty="0" smtClean="0"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524000"/>
            <a:ext cx="8567737" cy="4648200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buSzPct val="30000"/>
              <a:buNone/>
            </a:pPr>
            <a:r>
              <a:rPr lang="en-US" altLang="pt-BR" sz="2400" b="0" dirty="0" smtClean="0">
                <a:solidFill>
                  <a:schemeClr val="tx1"/>
                </a:solidFill>
              </a:rPr>
              <a:t>Sistema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Dedicado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de Ar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Externo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Unidade</a:t>
            </a:r>
            <a:r>
              <a:rPr lang="en-US" altLang="pt-BR" b="0" dirty="0" smtClean="0"/>
              <a:t> de 100% de </a:t>
            </a:r>
            <a:r>
              <a:rPr lang="en-US" altLang="pt-BR" b="0" dirty="0" err="1" smtClean="0"/>
              <a:t>ar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externo</a:t>
            </a:r>
            <a:r>
              <a:rPr lang="en-US" altLang="pt-BR" b="0" dirty="0" smtClean="0"/>
              <a:t> e Sistema de </a:t>
            </a:r>
            <a:r>
              <a:rPr lang="en-US" altLang="pt-BR" b="0" dirty="0" err="1" smtClean="0"/>
              <a:t>Distribuição</a:t>
            </a:r>
            <a:endParaRPr lang="en-US" altLang="pt-BR" b="0" dirty="0" smtClean="0"/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Condiciona</a:t>
            </a:r>
            <a:r>
              <a:rPr lang="en-US" altLang="pt-BR" b="0" dirty="0" smtClean="0"/>
              <a:t> e </a:t>
            </a:r>
            <a:r>
              <a:rPr lang="en-US" altLang="pt-BR" b="0" dirty="0" err="1" smtClean="0"/>
              <a:t>Insufla</a:t>
            </a:r>
            <a:r>
              <a:rPr lang="en-US" altLang="pt-BR" b="0" dirty="0" smtClean="0"/>
              <a:t> o Ar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endParaRPr lang="en-US" altLang="pt-BR" dirty="0"/>
          </a:p>
          <a:p>
            <a:pPr marL="0" indent="0">
              <a:lnSpc>
                <a:spcPct val="120000"/>
              </a:lnSpc>
              <a:buSzPct val="30000"/>
              <a:buNone/>
            </a:pPr>
            <a:r>
              <a:rPr lang="en-US" altLang="pt-BR" sz="2400" b="0" dirty="0" err="1" smtClean="0">
                <a:solidFill>
                  <a:schemeClr val="tx1"/>
                </a:solidFill>
              </a:rPr>
              <a:t>Unidades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de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Resfriamento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&amp; Aquecimento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Auxiliares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.</a:t>
            </a:r>
            <a:endParaRPr lang="en-US" altLang="pt-BR" sz="24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Somente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Refriamento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ou</a:t>
            </a:r>
            <a:r>
              <a:rPr lang="en-US" altLang="pt-BR" b="0" dirty="0" smtClean="0"/>
              <a:t> </a:t>
            </a:r>
            <a:r>
              <a:rPr lang="en-US" altLang="pt-BR" b="0" dirty="0" err="1" smtClean="0"/>
              <a:t>Refriamento</a:t>
            </a:r>
            <a:r>
              <a:rPr lang="en-US" altLang="pt-BR" b="0" dirty="0" smtClean="0"/>
              <a:t>/Aquecimento de zonas 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Mantém</a:t>
            </a:r>
            <a:r>
              <a:rPr lang="en-US" altLang="pt-BR" b="0" dirty="0" smtClean="0"/>
              <a:t> as </a:t>
            </a:r>
            <a:r>
              <a:rPr lang="en-US" altLang="pt-BR" b="0" dirty="0" err="1" smtClean="0"/>
              <a:t>condições</a:t>
            </a:r>
            <a:r>
              <a:rPr lang="en-US" altLang="pt-BR" b="0" dirty="0" smtClean="0"/>
              <a:t> das zonas</a:t>
            </a:r>
          </a:p>
          <a:p>
            <a:pPr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Exemplo</a:t>
            </a:r>
            <a:r>
              <a:rPr lang="en-US" altLang="pt-BR" b="0" dirty="0" smtClean="0"/>
              <a:t> de </a:t>
            </a:r>
            <a:r>
              <a:rPr lang="en-US" altLang="pt-BR" b="0" dirty="0" err="1" smtClean="0"/>
              <a:t>Unidades</a:t>
            </a:r>
            <a:r>
              <a:rPr lang="en-US" altLang="pt-BR" b="0" dirty="0" smtClean="0"/>
              <a:t>:</a:t>
            </a:r>
          </a:p>
          <a:p>
            <a:pPr lvl="1">
              <a:lnSpc>
                <a:spcPct val="120000"/>
              </a:lnSpc>
              <a:buSzPct val="30000"/>
              <a:buFont typeface="Wingdings" panose="05000000000000000000" pitchFamily="2" charset="2"/>
              <a:buChar char="§"/>
            </a:pPr>
            <a:r>
              <a:rPr lang="en-US" altLang="pt-BR" b="0" dirty="0" err="1" smtClean="0"/>
              <a:t>VRF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RTU</a:t>
            </a:r>
            <a:r>
              <a:rPr lang="en-US" altLang="pt-BR" b="0" dirty="0" smtClean="0"/>
              <a:t>, </a:t>
            </a:r>
            <a:r>
              <a:rPr lang="en-US" altLang="pt-BR" b="0" dirty="0" err="1" smtClean="0"/>
              <a:t>Splitão</a:t>
            </a:r>
            <a:r>
              <a:rPr lang="en-US" altLang="pt-BR" b="0" dirty="0" smtClean="0"/>
              <a:t>, AHU, </a:t>
            </a:r>
            <a:r>
              <a:rPr lang="en-US" altLang="pt-BR" b="0" dirty="0" err="1" smtClean="0"/>
              <a:t>Vigas</a:t>
            </a:r>
            <a:r>
              <a:rPr lang="en-US" altLang="pt-BR" b="0" dirty="0" smtClean="0"/>
              <a:t> Frias	</a:t>
            </a: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43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1524000"/>
            <a:ext cx="85677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SzPct val="30000"/>
              <a:buFontTx/>
              <a:buNone/>
            </a:pPr>
            <a:r>
              <a:rPr lang="en-US" altLang="pt-BR" sz="2400" b="0" dirty="0" smtClean="0">
                <a:solidFill>
                  <a:schemeClr val="tx1"/>
                </a:solidFill>
              </a:rPr>
              <a:t>Sistema de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resfriamento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</a:t>
            </a:r>
            <a:r>
              <a:rPr lang="en-US" altLang="pt-BR" sz="2400" b="0" dirty="0" err="1" smtClean="0">
                <a:solidFill>
                  <a:schemeClr val="tx1"/>
                </a:solidFill>
              </a:rPr>
              <a:t>Auxiliar</a:t>
            </a:r>
            <a:r>
              <a:rPr lang="en-US" altLang="pt-BR" sz="2400" b="0" dirty="0" smtClean="0">
                <a:solidFill>
                  <a:schemeClr val="tx1"/>
                </a:solidFill>
              </a:rPr>
              <a:t> (AHU)</a:t>
            </a: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2225"/>
            <a:ext cx="6662737" cy="1044576"/>
          </a:xfrm>
        </p:spPr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i="0" dirty="0" err="1" smtClean="0">
                <a:effectLst/>
              </a:rPr>
              <a:t>APLICAÇÃO</a:t>
            </a:r>
            <a:endParaRPr lang="en-US" altLang="pt-BR" i="0" dirty="0" smtClean="0">
              <a:effectLst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8" y="2714625"/>
            <a:ext cx="77819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1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531100" y="5461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59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1524000"/>
            <a:ext cx="85677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dirty="0" err="1"/>
              <a:t>APLICAÇÃO</a:t>
            </a:r>
            <a:endParaRPr lang="en-US" altLang="pt-BR" i="0" dirty="0" smtClean="0">
              <a:effectLst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64859" y="1143000"/>
            <a:ext cx="4175125" cy="451961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VANTAGENS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Assegura que somente a quantidade exata de ar externo é direcionado a cada </a:t>
            </a:r>
            <a:r>
              <a:rPr lang="pt-BR" sz="1800" b="0" dirty="0" err="1" smtClean="0"/>
              <a:t>AHU</a:t>
            </a:r>
            <a:r>
              <a:rPr lang="pt-BR" sz="1800" b="0" dirty="0" smtClean="0"/>
              <a:t>, uma vez que, o ar externo é </a:t>
            </a:r>
            <a:r>
              <a:rPr lang="pt-BR" sz="1800" b="0" dirty="0" err="1" smtClean="0"/>
              <a:t>dutado</a:t>
            </a:r>
            <a:r>
              <a:rPr lang="pt-BR" sz="1800" b="0" dirty="0" smtClean="0"/>
              <a:t> diretamente ao </a:t>
            </a:r>
            <a:r>
              <a:rPr lang="pt-BR" sz="1800" b="0" dirty="0" err="1" smtClean="0"/>
              <a:t>AHU</a:t>
            </a:r>
            <a:r>
              <a:rPr lang="pt-BR" sz="1800" b="0" dirty="0" smtClean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Garante que a quantidade correta de ar externo é insuflado na zona;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Evita custos extras para instalação de dutos adicionais e difusores.</a:t>
            </a:r>
            <a:endParaRPr lang="pt-BR" sz="1800" b="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783931" y="1143000"/>
            <a:ext cx="4175125" cy="451961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DESVANTAGENS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Medição e balanceamento é mais difícil em relação ao ar externo insuflado diretamente na zona através de difusores.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Se o sistema DOAS opera durante períodos sem ocupação, os ventiladores precisarão operar também;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Necessária a fabricação de um </a:t>
            </a:r>
            <a:r>
              <a:rPr lang="pt-BR" sz="1800" b="0" dirty="0" err="1" smtClean="0"/>
              <a:t>plenum</a:t>
            </a:r>
            <a:r>
              <a:rPr lang="pt-BR" sz="1800" b="0" dirty="0" smtClean="0"/>
              <a:t> em campo para fazer a mistura do ar externo com o ar de retorno.</a:t>
            </a:r>
            <a:endParaRPr lang="pt-BR" sz="1800" b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191518"/>
            <a:ext cx="3306762" cy="26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1524000"/>
            <a:ext cx="85677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SzPct val="30000"/>
              <a:buFontTx/>
              <a:buNone/>
            </a:pPr>
            <a:endParaRPr lang="en-US" altLang="pt-BR" b="0" dirty="0" smtClean="0">
              <a:solidFill>
                <a:srgbClr val="FF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dirty="0" smtClean="0"/>
              <a:t/>
            </a:r>
            <a:br>
              <a:rPr lang="en-US" altLang="pt-BR" dirty="0" smtClean="0"/>
            </a:br>
            <a:r>
              <a:rPr lang="en-US" altLang="pt-BR" dirty="0"/>
              <a:t/>
            </a:r>
            <a:br>
              <a:rPr lang="en-US" altLang="pt-BR" dirty="0"/>
            </a:br>
            <a:r>
              <a:rPr lang="en-US" altLang="pt-BR" i="0" dirty="0" err="1" smtClean="0">
                <a:effectLst/>
              </a:rPr>
              <a:t>DOAS</a:t>
            </a:r>
            <a:r>
              <a:rPr lang="en-US" altLang="pt-BR" i="0" dirty="0" smtClean="0">
                <a:effectLst/>
              </a:rPr>
              <a:t> – </a:t>
            </a:r>
            <a:r>
              <a:rPr lang="en-US" altLang="pt-BR" dirty="0" err="1"/>
              <a:t>APLICAÇÃO</a:t>
            </a:r>
            <a:endParaRPr lang="en-US" altLang="pt-BR" i="0" dirty="0" smtClean="0">
              <a:effectLst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500063" y="1143000"/>
            <a:ext cx="4175125" cy="451961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VANTAGENS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Facilita a medição e balanceamento da vazão de ar, assegurando que a quantidade exata de ar insufle em cada zona;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Permite que o sistema DOAS fique ligado durante o período sem ocupação;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O </a:t>
            </a:r>
            <a:r>
              <a:rPr lang="pt-BR" sz="1800" b="0" dirty="0" err="1" smtClean="0"/>
              <a:t>AHU</a:t>
            </a:r>
            <a:r>
              <a:rPr lang="pt-BR" sz="1800" b="0" dirty="0" smtClean="0"/>
              <a:t> não precisa permanecer ligado em períodos sem ocupação;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1800" b="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878259" y="1143000"/>
            <a:ext cx="4175125" cy="451961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DESVANTAGENS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1800" b="0" dirty="0" smtClean="0"/>
              <a:t>Necessita de 	instalação adicional de dutos e difusores, as vezes, vários difusores para um correto insuflamento do ar externo;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1800" b="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155816"/>
            <a:ext cx="2819400" cy="23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06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/>
              <a:t>DOAS</a:t>
            </a:r>
            <a:r>
              <a:rPr lang="en-US" altLang="pt-BR" dirty="0"/>
              <a:t> – </a:t>
            </a:r>
            <a:r>
              <a:rPr lang="en-US" altLang="pt-BR" dirty="0" err="1"/>
              <a:t>ÁGUA</a:t>
            </a:r>
            <a:r>
              <a:rPr lang="en-US" altLang="pt-BR" dirty="0"/>
              <a:t> GELADA</a:t>
            </a:r>
            <a:endParaRPr lang="pt-BR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 smtClean="0"/>
              <a:t>CHILLERS</a:t>
            </a:r>
            <a:r>
              <a:rPr lang="pt-BR" dirty="0" smtClean="0"/>
              <a:t> DEDICADOS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Dois </a:t>
            </a:r>
            <a:r>
              <a:rPr lang="pt-BR" sz="1800" b="0" dirty="0" err="1" smtClean="0"/>
              <a:t>chillers</a:t>
            </a:r>
            <a:r>
              <a:rPr lang="pt-BR" sz="1800" b="0" dirty="0" smtClean="0"/>
              <a:t> independentes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8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Dois </a:t>
            </a:r>
            <a:r>
              <a:rPr lang="pt-BR" sz="1800" b="0" dirty="0" err="1" smtClean="0"/>
              <a:t>setpoints</a:t>
            </a:r>
            <a:r>
              <a:rPr lang="pt-BR" sz="1800" b="0" dirty="0" smtClean="0"/>
              <a:t> diferentes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18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Maior eficiência do chiller do loop </a:t>
            </a:r>
            <a:r>
              <a:rPr lang="pt-BR" sz="1800" b="0" dirty="0" err="1" smtClean="0"/>
              <a:t>ACB</a:t>
            </a:r>
            <a:endParaRPr lang="pt-BR" sz="1800" b="0" dirty="0" smtClean="0"/>
          </a:p>
          <a:p>
            <a:pPr>
              <a:buFont typeface="Wingdings" panose="05000000000000000000" pitchFamily="2" charset="2"/>
              <a:buChar char="§"/>
            </a:pPr>
            <a:endParaRPr lang="pt-BR" sz="18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Possibilidade de </a:t>
            </a:r>
            <a:r>
              <a:rPr lang="pt-BR" sz="1800" b="0" dirty="0" err="1" smtClean="0"/>
              <a:t>downsize</a:t>
            </a:r>
            <a:r>
              <a:rPr lang="pt-BR" sz="1800" b="0" dirty="0" smtClean="0"/>
              <a:t> do chiller do</a:t>
            </a:r>
          </a:p>
          <a:p>
            <a:pPr marL="0" indent="0">
              <a:buNone/>
            </a:pPr>
            <a:r>
              <a:rPr lang="pt-BR" sz="1800" b="0" dirty="0" smtClean="0"/>
              <a:t> loop ABC sem redução da capacidade</a:t>
            </a:r>
          </a:p>
          <a:p>
            <a:pPr marL="0" indent="0">
              <a:buNone/>
            </a:pPr>
            <a:endParaRPr lang="pt-BR" sz="1800" b="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Custo inicial maior devido a utilização </a:t>
            </a:r>
          </a:p>
          <a:p>
            <a:pPr marL="0" indent="0">
              <a:buNone/>
            </a:pPr>
            <a:r>
              <a:rPr lang="pt-BR" sz="1800" b="0" dirty="0"/>
              <a:t>d</a:t>
            </a:r>
            <a:r>
              <a:rPr lang="pt-BR" sz="1800" b="0" dirty="0" smtClean="0"/>
              <a:t>e múltiplos </a:t>
            </a:r>
            <a:r>
              <a:rPr lang="pt-BR" sz="1800" b="0" dirty="0" err="1" smtClean="0"/>
              <a:t>chillers</a:t>
            </a:r>
            <a:endParaRPr lang="pt-BR" sz="1800" b="0" dirty="0"/>
          </a:p>
        </p:txBody>
      </p:sp>
      <p:grpSp>
        <p:nvGrpSpPr>
          <p:cNvPr id="4" name="Grupo 3"/>
          <p:cNvGrpSpPr/>
          <p:nvPr/>
        </p:nvGrpSpPr>
        <p:grpSpPr>
          <a:xfrm>
            <a:off x="5105400" y="1926090"/>
            <a:ext cx="3744854" cy="1905000"/>
            <a:chOff x="3029942" y="183778"/>
            <a:chExt cx="5661643" cy="304887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9942" y="183778"/>
              <a:ext cx="5178367" cy="265327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8000" y="1219201"/>
              <a:ext cx="1853585" cy="904594"/>
            </a:xfrm>
            <a:prstGeom prst="rect">
              <a:avLst/>
            </a:prstGeom>
          </p:spPr>
        </p:pic>
        <p:pic>
          <p:nvPicPr>
            <p:cNvPr id="7" name="il_fi" descr="http://www.springer.com.br/files/thumbs/450x/img_285_1_1_1_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68814" y="1840041"/>
              <a:ext cx="1920997" cy="1392615"/>
            </a:xfrm>
            <a:prstGeom prst="rect">
              <a:avLst/>
            </a:prstGeom>
            <a:noFill/>
          </p:spPr>
        </p:pic>
      </p:grpSp>
      <p:grpSp>
        <p:nvGrpSpPr>
          <p:cNvPr id="13" name="Grupo 12"/>
          <p:cNvGrpSpPr/>
          <p:nvPr/>
        </p:nvGrpSpPr>
        <p:grpSpPr>
          <a:xfrm>
            <a:off x="5105400" y="4343400"/>
            <a:ext cx="3886200" cy="1886950"/>
            <a:chOff x="3029942" y="183778"/>
            <a:chExt cx="5793561" cy="30488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9942" y="183778"/>
              <a:ext cx="5178367" cy="2653272"/>
            </a:xfrm>
            <a:prstGeom prst="rect">
              <a:avLst/>
            </a:prstGeom>
          </p:spPr>
        </p:pic>
        <p:pic>
          <p:nvPicPr>
            <p:cNvPr id="15" name="il_fi" descr="http://www.springer.com.br/files/thumbs/450x/img_285_1_1_1_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68814" y="1840041"/>
              <a:ext cx="1920997" cy="1392615"/>
            </a:xfrm>
            <a:prstGeom prst="rect">
              <a:avLst/>
            </a:prstGeom>
            <a:noFill/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4240" y="1196788"/>
              <a:ext cx="872800" cy="872800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7583433" y="546255"/>
              <a:ext cx="1240070" cy="7459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b="1" dirty="0" smtClean="0">
                  <a:solidFill>
                    <a:srgbClr val="000000"/>
                  </a:solidFill>
                  <a:latin typeface="+mj-lt"/>
                </a:rPr>
                <a:t>ACTIVE CHILLED BEAM</a:t>
              </a:r>
              <a:endParaRPr lang="pt-BR" b="1" dirty="0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5334000" y="257304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12,2ºC</a:t>
            </a:r>
            <a:endParaRPr lang="pt-BR" sz="1400" b="1" dirty="0">
              <a:latin typeface="+mj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086600" y="35022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5,5ºC</a:t>
            </a:r>
            <a:endParaRPr lang="pt-BR" sz="1400" b="1" dirty="0">
              <a:latin typeface="+mj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334000" y="49500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16,6ºC</a:t>
            </a:r>
            <a:endParaRPr lang="pt-BR" sz="1400" b="1" dirty="0">
              <a:latin typeface="+mj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239000" y="58644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13,3ºC</a:t>
            </a:r>
            <a:endParaRPr lang="pt-BR" sz="1400" b="1" dirty="0">
              <a:latin typeface="+mj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324600" y="1676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+mj-lt"/>
              </a:rPr>
              <a:t>BAGP</a:t>
            </a:r>
            <a:endParaRPr lang="pt-BR" sz="1400" b="1" dirty="0"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24600" y="41118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+mj-lt"/>
              </a:rPr>
              <a:t>BAGP</a:t>
            </a:r>
            <a:endParaRPr lang="pt-B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269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/>
              <a:t>DOAS</a:t>
            </a:r>
            <a:r>
              <a:rPr lang="en-US" altLang="pt-BR" dirty="0"/>
              <a:t> – </a:t>
            </a:r>
            <a:r>
              <a:rPr lang="en-US" altLang="pt-BR" dirty="0" err="1"/>
              <a:t>ÁGUA</a:t>
            </a:r>
            <a:r>
              <a:rPr lang="en-US" altLang="pt-BR" dirty="0"/>
              <a:t> GELADA</a:t>
            </a:r>
            <a:endParaRPr lang="pt-BR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>
          <a:xfrm>
            <a:off x="641350" y="1152525"/>
            <a:ext cx="7740650" cy="4519613"/>
          </a:xfrm>
        </p:spPr>
        <p:txBody>
          <a:bodyPr/>
          <a:lstStyle/>
          <a:p>
            <a:pPr marL="0" indent="0">
              <a:buNone/>
            </a:pPr>
            <a:r>
              <a:rPr lang="pt-BR" dirty="0" err="1" smtClean="0"/>
              <a:t>CHILLERS</a:t>
            </a:r>
            <a:r>
              <a:rPr lang="pt-BR" dirty="0" smtClean="0"/>
              <a:t>/TROCADORES COMUNS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Somente um chiller no loop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Não permite elevar temperatura de água gelada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Não há ganho de eficiência no chiller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Não possibilita o </a:t>
            </a:r>
            <a:r>
              <a:rPr lang="pt-BR" sz="1800" b="0" dirty="0" err="1" smtClean="0"/>
              <a:t>downsize</a:t>
            </a:r>
            <a:r>
              <a:rPr lang="pt-BR" sz="1800" b="0" dirty="0" smtClean="0"/>
              <a:t> do chiller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Necessária instalar válvula reguladora no trocador de calor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Menor custo inicial com </a:t>
            </a:r>
            <a:r>
              <a:rPr lang="pt-BR" sz="1800" b="0" dirty="0" err="1" smtClean="0"/>
              <a:t>chillers</a:t>
            </a:r>
            <a:r>
              <a:rPr lang="pt-BR" sz="1800" b="0" dirty="0" smtClean="0"/>
              <a:t>, mas necessário uma boa lógica de controle e adicionar outros periféricos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62370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7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/>
              <a:t>DOAS</a:t>
            </a:r>
            <a:r>
              <a:rPr lang="en-US" altLang="pt-BR" dirty="0"/>
              <a:t> – </a:t>
            </a:r>
            <a:r>
              <a:rPr lang="en-US" altLang="pt-BR" dirty="0" err="1"/>
              <a:t>ÁGUA</a:t>
            </a:r>
            <a:r>
              <a:rPr lang="en-US" altLang="pt-BR" dirty="0"/>
              <a:t> GELADA</a:t>
            </a:r>
            <a:endParaRPr lang="pt-BR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err="1" smtClean="0"/>
              <a:t>CHILLERS</a:t>
            </a:r>
            <a:r>
              <a:rPr lang="pt-BR" dirty="0" smtClean="0"/>
              <a:t> TRADICIONAL/ DOAS DESACOPLADA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DOAS desacoplada do loop do chiller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Permite trabalhar com elevada temperatura de água gelada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Ganho de eficiência no chiller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0" dirty="0" smtClean="0"/>
              <a:t>Possibilita o </a:t>
            </a:r>
            <a:r>
              <a:rPr lang="pt-BR" sz="1800" b="0" dirty="0" err="1" smtClean="0"/>
              <a:t>downsize</a:t>
            </a:r>
            <a:r>
              <a:rPr lang="pt-BR" sz="1800" b="0" dirty="0" smtClean="0"/>
              <a:t> do chiller do </a:t>
            </a:r>
            <a:r>
              <a:rPr lang="pt-BR" sz="1800" b="0" dirty="0"/>
              <a:t>loop ABC sem redução da </a:t>
            </a:r>
            <a:r>
              <a:rPr lang="pt-BR" sz="1800" b="0" dirty="0" smtClean="0"/>
              <a:t>capacidade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3270134"/>
            <a:ext cx="8458200" cy="3344850"/>
            <a:chOff x="1482725" y="4191000"/>
            <a:chExt cx="6819900" cy="20574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2725" y="4191000"/>
              <a:ext cx="6819900" cy="205740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1752600" y="4800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latin typeface="+mj-lt"/>
                </a:rPr>
                <a:t>16,6ºC</a:t>
              </a:r>
              <a:endParaRPr lang="pt-BR" sz="1400" b="1" dirty="0">
                <a:latin typeface="+mj-lt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505200" y="5940623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latin typeface="+mj-lt"/>
                </a:rPr>
                <a:t>13,3ºC</a:t>
              </a:r>
              <a:endParaRPr lang="pt-BR" sz="1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54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/>
              <a:t>DOAS</a:t>
            </a:r>
            <a:r>
              <a:rPr lang="en-US" altLang="pt-BR" dirty="0"/>
              <a:t> – </a:t>
            </a:r>
            <a:r>
              <a:rPr lang="en-US" altLang="pt-BR" dirty="0" err="1"/>
              <a:t>ÁGUA</a:t>
            </a:r>
            <a:r>
              <a:rPr lang="en-US" altLang="pt-BR" dirty="0"/>
              <a:t> GELADA</a:t>
            </a:r>
            <a:endParaRPr lang="pt-BR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INSTALAÇÃO SÉRIE CONTRA-FLUXO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63" y="1642321"/>
            <a:ext cx="8242360" cy="468227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453184" y="3983459"/>
            <a:ext cx="8318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+mj-lt"/>
              </a:rPr>
              <a:t>ACTIVE CHILLED BEAM</a:t>
            </a:r>
            <a:endParaRPr lang="pt-BR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386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/>
              <a:t>DOAS</a:t>
            </a:r>
            <a:r>
              <a:rPr lang="en-US" altLang="pt-BR" dirty="0"/>
              <a:t> – </a:t>
            </a:r>
            <a:r>
              <a:rPr lang="en-US" altLang="pt-BR" dirty="0" err="1"/>
              <a:t>ÁGUA</a:t>
            </a:r>
            <a:r>
              <a:rPr lang="en-US" altLang="pt-BR" dirty="0"/>
              <a:t> GELADA</a:t>
            </a:r>
            <a:endParaRPr lang="pt-BR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INSTALAÇÃO SÉRIE/PARALELO</a:t>
            </a:r>
            <a:endParaRPr lang="pt-BR" dirty="0"/>
          </a:p>
        </p:txBody>
      </p:sp>
      <p:sp>
        <p:nvSpPr>
          <p:cNvPr id="12" name="Espaço Reservado para Conteúdo 9"/>
          <p:cNvSpPr txBox="1">
            <a:spLocks/>
          </p:cNvSpPr>
          <p:nvPr/>
        </p:nvSpPr>
        <p:spPr>
          <a:xfrm>
            <a:off x="682625" y="1768500"/>
            <a:ext cx="7927975" cy="4468812"/>
          </a:xfrm>
          <a:prstGeom prst="rect">
            <a:avLst/>
          </a:prstGeom>
        </p:spPr>
        <p:txBody>
          <a:bodyPr/>
          <a:lstStyle>
            <a:lvl1pPr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chemeClr val="tx1"/>
                </a:solidFill>
                <a:latin typeface="Gotham Book"/>
                <a:ea typeface="Gotham Book" pitchFamily="2" charset="0"/>
                <a:cs typeface="Gotham Book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otham Book" pitchFamily="2" charset="0"/>
                <a:cs typeface="Gotham Book" pitchFamily="2" charset="0"/>
              </a:defRPr>
            </a:lvl5pPr>
            <a:lvl6pPr marL="2514152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1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0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08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rgbClr val="000000"/>
                </a:solidFill>
              </a:rPr>
              <a:t>Shopping Rio Mar</a:t>
            </a:r>
          </a:p>
          <a:p>
            <a:r>
              <a:rPr lang="pt-BR" sz="2000" b="1" dirty="0" smtClean="0">
                <a:solidFill>
                  <a:srgbClr val="000000"/>
                </a:solidFill>
              </a:rPr>
              <a:t>Local: Recife/PE</a:t>
            </a:r>
          </a:p>
          <a:p>
            <a:r>
              <a:rPr lang="pt-BR" sz="2000" b="1" dirty="0" smtClean="0">
                <a:solidFill>
                  <a:srgbClr val="000000"/>
                </a:solidFill>
              </a:rPr>
              <a:t>Projeto: </a:t>
            </a:r>
            <a:r>
              <a:rPr lang="pt-BR" sz="2000" b="1" dirty="0" err="1" smtClean="0">
                <a:solidFill>
                  <a:srgbClr val="000000"/>
                </a:solidFill>
              </a:rPr>
              <a:t>Interplan</a:t>
            </a:r>
            <a:r>
              <a:rPr lang="pt-BR" sz="2000" b="1" dirty="0" smtClean="0">
                <a:solidFill>
                  <a:srgbClr val="000000"/>
                </a:solidFill>
              </a:rPr>
              <a:t> Planejamento Térmico</a:t>
            </a:r>
          </a:p>
          <a:p>
            <a:endParaRPr lang="pt-BR" dirty="0" smtClean="0">
              <a:solidFill>
                <a:srgbClr val="000000"/>
              </a:solidFill>
            </a:endParaRPr>
          </a:p>
          <a:p>
            <a:r>
              <a:rPr lang="pt-BR" sz="1800" b="1" dirty="0" smtClean="0">
                <a:solidFill>
                  <a:srgbClr val="000000"/>
                </a:solidFill>
              </a:rPr>
              <a:t>Projeto Inovador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</a:rPr>
              <a:t>Aproveitamento da luz natural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</a:rPr>
              <a:t>Piso Radiantes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</a:rPr>
              <a:t>Tetos Radiantes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</a:rPr>
              <a:t>Condensação de Água reaproveitada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>
                <a:solidFill>
                  <a:srgbClr val="000000"/>
                </a:solidFill>
              </a:rPr>
              <a:t> </a:t>
            </a:r>
            <a:r>
              <a:rPr lang="pt-BR" sz="1800" b="1" dirty="0" smtClean="0">
                <a:solidFill>
                  <a:srgbClr val="000000"/>
                </a:solidFill>
              </a:rPr>
              <a:t>(8) </a:t>
            </a:r>
            <a:r>
              <a:rPr lang="pt-BR" sz="1800" b="1" dirty="0" err="1" smtClean="0">
                <a:solidFill>
                  <a:srgbClr val="000000"/>
                </a:solidFill>
              </a:rPr>
              <a:t>chillers</a:t>
            </a:r>
            <a:r>
              <a:rPr lang="pt-BR" sz="1800" b="1" dirty="0" smtClean="0">
                <a:solidFill>
                  <a:srgbClr val="000000"/>
                </a:solidFill>
              </a:rPr>
              <a:t> 19XR totalizando 5.500TR </a:t>
            </a:r>
          </a:p>
          <a:p>
            <a:pPr>
              <a:buFont typeface="Wingdings" pitchFamily="2" charset="2"/>
              <a:buChar char="ü"/>
            </a:pPr>
            <a:endParaRPr lang="pt-BR" sz="1800" b="1" dirty="0" smtClean="0">
              <a:solidFill>
                <a:srgbClr val="000000"/>
              </a:solidFill>
            </a:endParaRPr>
          </a:p>
          <a:p>
            <a:r>
              <a:rPr lang="pt-BR" sz="1800" b="1" dirty="0" smtClean="0">
                <a:solidFill>
                  <a:srgbClr val="000000"/>
                </a:solidFill>
              </a:rPr>
              <a:t>Resultado: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</a:rPr>
              <a:t>Redução de 20% a 30% de Energia Elétrica</a:t>
            </a:r>
          </a:p>
          <a:p>
            <a:pPr>
              <a:buFont typeface="Wingdings" pitchFamily="2" charset="2"/>
              <a:buChar char="ü"/>
            </a:pPr>
            <a:r>
              <a:rPr lang="pt-BR" sz="1800" b="1" dirty="0" smtClean="0">
                <a:solidFill>
                  <a:srgbClr val="000000"/>
                </a:solidFill>
              </a:rPr>
              <a:t>Redução de 25% de água de reposição nas Torres</a:t>
            </a:r>
          </a:p>
          <a:p>
            <a:pPr>
              <a:buFont typeface="Wingdings" pitchFamily="2" charset="2"/>
              <a:buChar char="ü"/>
            </a:pPr>
            <a:endParaRPr lang="pt-BR" sz="1800" b="1" dirty="0" smtClean="0"/>
          </a:p>
          <a:p>
            <a:endParaRPr lang="en-US" sz="1800" b="1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31313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42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dirty="0" err="1"/>
              <a:t>DOAS</a:t>
            </a:r>
            <a:r>
              <a:rPr lang="en-US" altLang="pt-BR" dirty="0"/>
              <a:t> – </a:t>
            </a:r>
            <a:r>
              <a:rPr lang="en-US" altLang="pt-BR" dirty="0" err="1"/>
              <a:t>ÁGUA</a:t>
            </a:r>
            <a:r>
              <a:rPr lang="en-US" altLang="pt-BR" dirty="0"/>
              <a:t> GELADA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INSTALAÇÃO SÉRIE/PARALELO</a:t>
            </a:r>
          </a:p>
          <a:p>
            <a:r>
              <a:rPr lang="pt-BR" dirty="0"/>
              <a:t>Shopping Rio Mar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3629025"/>
            <a:ext cx="5172075" cy="3120777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18238"/>
              </p:ext>
            </p:extLst>
          </p:nvPr>
        </p:nvGraphicFramePr>
        <p:xfrm>
          <a:off x="1785937" y="1888524"/>
          <a:ext cx="57340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lanilha" r:id="rId4" imgW="5734084" imgH="1724066" progId="Excel.Sheet.12">
                  <p:embed/>
                </p:oleObj>
              </mc:Choice>
              <mc:Fallback>
                <p:oleObj name="Planilha" r:id="rId4" imgW="5734084" imgH="1724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5937" y="1888524"/>
                        <a:ext cx="573405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92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391399" y="582459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1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8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7381</TotalTime>
  <Words>2839</Words>
  <Application>Microsoft Office PowerPoint</Application>
  <PresentationFormat>On-screen Show (4:3)</PresentationFormat>
  <Paragraphs>876</Paragraphs>
  <Slides>77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Emerson Climate Technology-white</vt:lpstr>
      <vt:lpstr>Planilha</vt:lpstr>
      <vt:lpstr>Projeto Demonstrativo para o Gerenciamento Integrado no Setor de Chillers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Taxa de Fluxo e  Diferença de Temperatura</vt:lpstr>
      <vt:lpstr>Mudanças na Taxa de Fluxo</vt:lpstr>
      <vt:lpstr>PowerPoint Presentation</vt:lpstr>
      <vt:lpstr>Controle de Vazão Mínima</vt:lpstr>
      <vt:lpstr>Controle de Vazão Mínima</vt:lpstr>
      <vt:lpstr>Circuito Único Variável Bombas  Fan Coils  Chillers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Resumo Comparativo</vt:lpstr>
      <vt:lpstr>Situação Real  Síndrome de Baixo DT</vt:lpstr>
      <vt:lpstr>Caso Real Primário/ Secundário</vt:lpstr>
      <vt:lpstr>Caso Real Primário/ Secundário</vt:lpstr>
      <vt:lpstr>Caso Real Circuito Único Variável</vt:lpstr>
      <vt:lpstr>Caso Real Circuito Único Variável</vt:lpstr>
      <vt:lpstr>Caso Real Circuito Único Variável</vt:lpstr>
      <vt:lpstr>Vazão Variável no Chillers Recomendações e Cuidados</vt:lpstr>
      <vt:lpstr>Projeto Demonstrativo para o Gerenciamento Integrado no Setor de Chillers</vt:lpstr>
      <vt:lpstr>Opções de Configuração</vt:lpstr>
      <vt:lpstr>Sistema com Chillers em Paralelo Vazão Constante e Válvulas de 3 Vias </vt:lpstr>
      <vt:lpstr>Sistema de Bombeamento de Volume Constante (Chillers em Série)</vt:lpstr>
      <vt:lpstr>Desafios para Chillers em Série</vt:lpstr>
      <vt:lpstr>Vantagens de Chillers em Série</vt:lpstr>
      <vt:lpstr>Evaporadores em Paralelo Compressor Parafuso – Condensação a Ar</vt:lpstr>
      <vt:lpstr>Evaporadores em Série Compressor Parafuso – Condensação a Ar</vt:lpstr>
      <vt:lpstr>Evaporadores em Série  Compressor Centrífugo – Condensação a Água</vt:lpstr>
      <vt:lpstr>Efeito do Número de Passes</vt:lpstr>
      <vt:lpstr>Evaporadores em Série  Compressor Centrífugo – Condensação a Água</vt:lpstr>
      <vt:lpstr>Chillers em Série Absorção + Centrífugos</vt:lpstr>
      <vt:lpstr>Chillers em Série Opções de Configuração</vt:lpstr>
      <vt:lpstr>Chillers Paralelo - Paralelo</vt:lpstr>
      <vt:lpstr>Chillers Série (Evap) / Paralelo (Cond)</vt:lpstr>
      <vt:lpstr>Chillers Série (Evap) / Paralelo (Cond)</vt:lpstr>
      <vt:lpstr>Chillers Série – Série – Contrafluxo </vt:lpstr>
      <vt:lpstr>Chillers Série – Série – Contrafluxo </vt:lpstr>
      <vt:lpstr>Vantagens de Chillers em Série</vt:lpstr>
      <vt:lpstr>Chillers em Série e Redundância</vt:lpstr>
      <vt:lpstr>Chillers em Série e Redundância</vt:lpstr>
      <vt:lpstr>Vantagens de Chillers em Série</vt:lpstr>
      <vt:lpstr>PowerPoint Presentation</vt:lpstr>
      <vt:lpstr>Projeto Demonstrativo para o Gerenciamento Integrado no Setor de Chillers</vt:lpstr>
      <vt:lpstr>DOAS Significado - AHRI</vt:lpstr>
      <vt:lpstr>DOAS – Por que DOAS?</vt:lpstr>
      <vt:lpstr>DOAS</vt:lpstr>
      <vt:lpstr>DOAS</vt:lpstr>
      <vt:lpstr>DOAS</vt:lpstr>
      <vt:lpstr>DOAS - Overview</vt:lpstr>
      <vt:lpstr>DOAS – Tipos de Unidades</vt:lpstr>
      <vt:lpstr>DOAS – Tipos de Unidades</vt:lpstr>
      <vt:lpstr>DOAS – Aplicação</vt:lpstr>
      <vt:lpstr>DOAS - Overview</vt:lpstr>
      <vt:lpstr>   DOAS – Custo da Qualidade do Ar Interior (QAI)</vt:lpstr>
      <vt:lpstr>   DOAS – Custo da Qualidade do Ar Interior (QAI)</vt:lpstr>
      <vt:lpstr>   DOAS</vt:lpstr>
      <vt:lpstr>   Edificação com DOAS</vt:lpstr>
      <vt:lpstr>   DOAS – APLICAÇÃO</vt:lpstr>
      <vt:lpstr>   DOAS – APLICAÇÃO</vt:lpstr>
      <vt:lpstr>   DOAS – APLICAÇÃO</vt:lpstr>
      <vt:lpstr>DOAS – ÁGUA GELADA</vt:lpstr>
      <vt:lpstr>DOAS – ÁGUA GELADA</vt:lpstr>
      <vt:lpstr>DOAS – ÁGUA GELADA</vt:lpstr>
      <vt:lpstr>DOAS – ÁGUA GELADA</vt:lpstr>
      <vt:lpstr>DOAS – ÁGUA GELADA</vt:lpstr>
      <vt:lpstr>DOAS – ÁGUA GELADA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411</cp:revision>
  <dcterms:created xsi:type="dcterms:W3CDTF">2002-10-24T12:57:35Z</dcterms:created>
  <dcterms:modified xsi:type="dcterms:W3CDTF">2016-08-31T10:42:30Z</dcterms:modified>
</cp:coreProperties>
</file>