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551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5" r:id="rId11"/>
    <p:sldId id="636" r:id="rId12"/>
    <p:sldId id="637" r:id="rId13"/>
    <p:sldId id="638" r:id="rId14"/>
    <p:sldId id="639" r:id="rId15"/>
    <p:sldId id="646" r:id="rId16"/>
    <p:sldId id="647" r:id="rId17"/>
    <p:sldId id="648" r:id="rId18"/>
    <p:sldId id="701" r:id="rId19"/>
    <p:sldId id="650" r:id="rId20"/>
    <p:sldId id="651" r:id="rId21"/>
    <p:sldId id="702" r:id="rId22"/>
    <p:sldId id="653" r:id="rId23"/>
    <p:sldId id="703" r:id="rId24"/>
    <p:sldId id="655" r:id="rId25"/>
    <p:sldId id="656" r:id="rId26"/>
    <p:sldId id="66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80" autoAdjust="0"/>
  </p:normalViewPr>
  <p:slideViewPr>
    <p:cSldViewPr>
      <p:cViewPr>
        <p:scale>
          <a:sx n="69" d="100"/>
          <a:sy n="69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E0AC8E-707C-4872-B948-1FCF540A74A6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0539EA-30F5-48ED-B4C0-BF7240117EC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8C49-6C99-478F-B0CC-0150683A2C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2057400"/>
            <a:ext cx="8229600" cy="4457700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685800" y="5867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5867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5867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A6A6-9BF4-4535-8512-E11DE594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99655" y="3699164"/>
            <a:ext cx="7392578" cy="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Procedimentos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para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Medição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Verificação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Desempenho</a:t>
            </a:r>
            <a:endParaRPr lang="en-US" altLang="pt-BR" sz="33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14400" y="4903374"/>
            <a:ext cx="7315200" cy="4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 </a:t>
            </a:r>
          </a:p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Bruce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Hunn</a:t>
            </a:r>
            <a:r>
              <a:rPr lang="en-US" altLang="pt-BR" sz="1700" dirty="0" smtClean="0">
                <a:solidFill>
                  <a:srgbClr val="CC3300"/>
                </a:solidFill>
              </a:rPr>
              <a:t> – ASHRAE DL 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66800"/>
            <a:ext cx="9137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60894"/>
            <a:ext cx="69342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31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Objetivos</a:t>
            </a:r>
            <a:endParaRPr lang="en-US" sz="2300" b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Determinar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classificar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níveis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satisfação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ocupantes</a:t>
            </a:r>
            <a:endParaRPr lang="en-US" sz="2300" b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Identificar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problemas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relacionados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conforto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térmico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Clr>
                <a:srgbClr val="FFFF00"/>
              </a:buClr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Métrica</a:t>
            </a:r>
            <a:endParaRPr lang="en-US" sz="2300" b="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Avaliar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listas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chamados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reclamações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Realizar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pesquisas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aplicar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questionários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satisfação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usuários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equipes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operação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Medições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pontuais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temperatura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umidade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relativa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velocidade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temperatura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radiante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(para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determinar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eventuais</a:t>
            </a:r>
            <a:r>
              <a:rPr lang="en-US" sz="23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causas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problemas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>
              <a:buClr>
                <a:srgbClr val="FFFF00"/>
              </a:buClr>
              <a:defRPr/>
            </a:pP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Benchmarks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BUS survey database (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3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desenvolvimento</a:t>
            </a: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no Brasil)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3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ASHRAE Standard 55 – Thermal Comfort</a:t>
            </a:r>
          </a:p>
        </p:txBody>
      </p:sp>
    </p:spTree>
    <p:extLst>
      <p:ext uri="{BB962C8B-B14F-4D97-AF65-F5344CB8AC3E}">
        <p14:creationId xmlns:p14="http://schemas.microsoft.com/office/powerpoint/2010/main" val="394126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66800"/>
            <a:ext cx="9137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4" descr="S-curve surv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" y="1295400"/>
            <a:ext cx="75596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76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360894"/>
            <a:ext cx="69342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51391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43000"/>
            <a:ext cx="91360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/>
          <a:srcRect l="1670" t="2516" r="60862" b="41789"/>
          <a:stretch/>
        </p:blipFill>
        <p:spPr bwMode="auto">
          <a:xfrm>
            <a:off x="7938" y="1238537"/>
            <a:ext cx="2895600" cy="292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83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9545" y="0"/>
            <a:ext cx="6934200" cy="10464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Intermediário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e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31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72047" t="4399" r="2841" b="44282"/>
          <a:stretch/>
        </p:blipFill>
        <p:spPr bwMode="auto">
          <a:xfrm>
            <a:off x="3200400" y="2720469"/>
            <a:ext cx="24384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83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/>
          <a:srcRect l="40159" t="2053" r="29921" b="29912"/>
          <a:stretch/>
        </p:blipFill>
        <p:spPr bwMode="auto">
          <a:xfrm>
            <a:off x="5891645" y="1299961"/>
            <a:ext cx="3124200" cy="482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algn="tl" rotWithShape="0">
              <a:prstClr val="black">
                <a:alpha val="8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33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43000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2564" y="1295400"/>
            <a:ext cx="8569036" cy="4114800"/>
          </a:xfrm>
        </p:spPr>
        <p:txBody>
          <a:bodyPr/>
          <a:lstStyle/>
          <a:p>
            <a:pPr>
              <a:lnSpc>
                <a:spcPts val="2700"/>
              </a:lnSpc>
              <a:buClr>
                <a:srgbClr val="FFFF00"/>
              </a:buClr>
              <a:defRPr/>
            </a:pP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Objetivos</a:t>
            </a:r>
            <a:endParaRPr lang="en-US" sz="21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Determinar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classificar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níveis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satisfação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100" b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ocupantes</a:t>
            </a:r>
            <a:r>
              <a:rPr lang="en-US" sz="21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sz="2100" b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Verificar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condições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atuais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sistema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HVAC</a:t>
            </a: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Avaliar a conformidade com </a:t>
            </a:r>
            <a:r>
              <a:rPr lang="pt-BR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ABNT NBR 16401:2008</a:t>
            </a:r>
            <a:endParaRPr lang="en-US" sz="21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lnSpc>
                <a:spcPts val="2700"/>
              </a:lnSpc>
              <a:buClr>
                <a:srgbClr val="FFFF00"/>
              </a:buClr>
              <a:defRPr/>
            </a:pP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Métrica</a:t>
            </a:r>
            <a:endParaRPr lang="en-US" sz="21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Avaliar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listas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chamados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reclamações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Realizar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pesquisas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aplicar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questionários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 de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satisfação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usuários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equipes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1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operação</a:t>
            </a:r>
            <a:r>
              <a:rPr lang="en-US" sz="21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Verificar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Qualidade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Externo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houver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combustão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redor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efetuar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medições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pontuais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índices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CO.</a:t>
            </a: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vazões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taxas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de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externo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áreas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ts val="2700"/>
              </a:lnSpc>
              <a:buClr>
                <a:srgbClr val="FFFF00"/>
              </a:buClr>
              <a:defRPr/>
            </a:pP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Benchmarks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BUS survey </a:t>
            </a:r>
            <a:r>
              <a:rPr lang="en-US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database 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em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desenvolvimento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no Brasil)</a:t>
            </a:r>
          </a:p>
          <a:p>
            <a:pPr lvl="1">
              <a:lnSpc>
                <a:spcPts val="27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ASHRAE Standard 62.1 / NBR 16401 –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Vazão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Externo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564" y="226656"/>
            <a:ext cx="7162800" cy="5386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Qualidade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do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Ar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Interior –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379132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43000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algn="ctr">
              <a:buClr>
                <a:srgbClr val="FFFF00"/>
              </a:buClr>
              <a:buFontTx/>
              <a:buNone/>
            </a:pPr>
            <a:r>
              <a:rPr lang="en-US" sz="30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Intermediário</a:t>
            </a:r>
            <a:endParaRPr lang="en-US" sz="30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Medição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da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Vazão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Externo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cada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tomada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ar.</a:t>
            </a:r>
          </a:p>
          <a:p>
            <a:pPr>
              <a:buClr>
                <a:srgbClr val="FFFF00"/>
              </a:buClr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Medição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contínua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índices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CO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durante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uma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semana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áreas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representativas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>
              <a:buClr>
                <a:srgbClr val="FFFF00"/>
              </a:buClr>
              <a:buFontTx/>
              <a:buNone/>
            </a:pPr>
            <a:endParaRPr lang="en-US" sz="3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>
              <a:buClr>
                <a:srgbClr val="FFFF00"/>
              </a:buClr>
              <a:buFontTx/>
              <a:buNone/>
            </a:pPr>
            <a:r>
              <a:rPr lang="en-US" sz="30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Avançado</a:t>
            </a:r>
            <a:endParaRPr lang="en-US" sz="30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Medição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contínua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dos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índices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CO</a:t>
            </a:r>
            <a:r>
              <a:rPr lang="en-US" sz="28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PM 2.5 e Total VOC.</a:t>
            </a:r>
          </a:p>
          <a:p>
            <a:pPr>
              <a:buClr>
                <a:srgbClr val="FFFF00"/>
              </a:buClr>
            </a:pP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Medição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contínua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de outros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contaminantes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quando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aplicável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ou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suspeito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545" y="0"/>
            <a:ext cx="6934200" cy="10618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kern="0" dirty="0" err="1">
                <a:latin typeface="Arial"/>
              </a:rPr>
              <a:t>Qualidade</a:t>
            </a:r>
            <a:r>
              <a:rPr lang="en-US" sz="3200" kern="0" dirty="0">
                <a:latin typeface="Arial"/>
              </a:rPr>
              <a:t> do </a:t>
            </a:r>
            <a:r>
              <a:rPr lang="en-US" sz="3200" kern="0" dirty="0" err="1">
                <a:latin typeface="Arial"/>
              </a:rPr>
              <a:t>Ar</a:t>
            </a:r>
            <a:r>
              <a:rPr lang="en-US" sz="3200" kern="0" dirty="0">
                <a:latin typeface="Arial"/>
              </a:rPr>
              <a:t> Interior </a:t>
            </a:r>
            <a:endParaRPr lang="en-US" sz="3200" kern="0" dirty="0" smtClean="0">
              <a:latin typeface="Arial"/>
            </a:endParaRPr>
          </a:p>
          <a:p>
            <a:pPr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Intermediário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e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397082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9144000" cy="1331119"/>
          </a:xfrm>
        </p:spPr>
        <p:txBody>
          <a:bodyPr/>
          <a:lstStyle/>
          <a:p>
            <a:pPr>
              <a:defRPr/>
            </a:pPr>
            <a:r>
              <a:rPr lang="en-US" sz="3100" b="0" dirty="0" err="1" smtClean="0">
                <a:solidFill>
                  <a:schemeClr val="tx1"/>
                </a:solidFill>
              </a:rPr>
              <a:t>Edifício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Sede</a:t>
            </a:r>
            <a:r>
              <a:rPr lang="en-US" sz="3100" b="0" dirty="0" smtClean="0">
                <a:solidFill>
                  <a:schemeClr val="tx1"/>
                </a:solidFill>
              </a:rPr>
              <a:t> da ASHRAE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Atlanta - GA – EUA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Reforma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finalizada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em</a:t>
            </a:r>
            <a:r>
              <a:rPr lang="en-US" sz="3100" b="0" dirty="0" smtClean="0">
                <a:solidFill>
                  <a:schemeClr val="tx1"/>
                </a:solidFill>
              </a:rPr>
              <a:t> 07/2008</a:t>
            </a:r>
            <a:endParaRPr lang="en-US" sz="3100" b="0" dirty="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4999"/>
            <a:ext cx="7315200" cy="4807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13509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Consumo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Energia</a:t>
            </a:r>
            <a:endParaRPr lang="en-US" sz="3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300" b="0" dirty="0" err="1" smtClean="0">
                <a:solidFill>
                  <a:schemeClr val="tx1"/>
                </a:solidFill>
              </a:rPr>
              <a:t>Todo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edifício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utiliza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apenas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energia</a:t>
            </a:r>
            <a:r>
              <a:rPr lang="en-US" sz="2300" b="0" dirty="0" smtClean="0">
                <a:solidFill>
                  <a:schemeClr val="tx1"/>
                </a:solidFill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</a:rPr>
              <a:t>elétrica</a:t>
            </a:r>
            <a:endParaRPr lang="en-US" sz="2300" b="0" dirty="0">
              <a:solidFill>
                <a:schemeClr val="tx1"/>
              </a:solidFill>
            </a:endParaRPr>
          </a:p>
          <a:p>
            <a:endParaRPr lang="en-US" sz="23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26620"/>
              </p:ext>
            </p:extLst>
          </p:nvPr>
        </p:nvGraphicFramePr>
        <p:xfrm>
          <a:off x="152400" y="2286000"/>
          <a:ext cx="8763000" cy="3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209800"/>
                <a:gridCol w="1905000"/>
                <a:gridCol w="1447800"/>
                <a:gridCol w="1752600"/>
              </a:tblGrid>
              <a:tr h="116583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Período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de 12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meses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Site EUI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kBtu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/ft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-yr)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Source EUI (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kBtu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/ft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-yr)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ECI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($/ft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-yr)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Star Rating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b="0" i="1" baseline="0" dirty="0" smtClean="0"/>
                        <a:t>09/2006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77.1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257.6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---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44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400" b="0" i="1" dirty="0" smtClean="0"/>
                        <a:t>09/2010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40.7</a:t>
                      </a:r>
                    </a:p>
                    <a:p>
                      <a:pPr algn="ctr"/>
                      <a:r>
                        <a:rPr lang="en-US" sz="2000" b="0" i="1" baseline="0" dirty="0" err="1" smtClean="0"/>
                        <a:t>Economia</a:t>
                      </a:r>
                      <a:r>
                        <a:rPr lang="en-US" sz="2000" b="0" i="1" baseline="0" dirty="0" smtClean="0"/>
                        <a:t> – 47%</a:t>
                      </a:r>
                      <a:endParaRPr lang="en-US" sz="20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136.1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1.30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93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b="0" i="1" dirty="0" smtClean="0"/>
                        <a:t>07/2014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37.2</a:t>
                      </a:r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116.9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1.38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89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80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655" y="1066800"/>
            <a:ext cx="8229600" cy="552450"/>
          </a:xfrm>
        </p:spPr>
        <p:txBody>
          <a:bodyPr/>
          <a:lstStyle/>
          <a:p>
            <a:pPr>
              <a:defRPr/>
            </a:pPr>
            <a:r>
              <a:rPr lang="en-US" sz="2700" b="0" dirty="0" err="1" smtClean="0">
                <a:solidFill>
                  <a:schemeClr val="tx1"/>
                </a:solidFill>
              </a:rPr>
              <a:t>Consumo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Médio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Diário</a:t>
            </a:r>
            <a:r>
              <a:rPr lang="en-US" sz="2700" b="0" dirty="0" smtClean="0">
                <a:solidFill>
                  <a:schemeClr val="tx1"/>
                </a:solidFill>
              </a:rPr>
              <a:t> - </a:t>
            </a:r>
            <a:r>
              <a:rPr lang="en-US" sz="2700" b="0" dirty="0" err="1" smtClean="0">
                <a:solidFill>
                  <a:schemeClr val="tx1"/>
                </a:solidFill>
              </a:rPr>
              <a:t>Pré</a:t>
            </a:r>
            <a:r>
              <a:rPr lang="en-US" sz="2700" b="0" dirty="0" smtClean="0">
                <a:solidFill>
                  <a:schemeClr val="tx1"/>
                </a:solidFill>
              </a:rPr>
              <a:t> e </a:t>
            </a:r>
            <a:r>
              <a:rPr lang="en-US" sz="2700" b="0" dirty="0" err="1" smtClean="0">
                <a:solidFill>
                  <a:schemeClr val="tx1"/>
                </a:solidFill>
              </a:rPr>
              <a:t>Pós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Reforma</a:t>
            </a:r>
            <a:endParaRPr lang="en-US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1024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22174"/>
              </p:ext>
            </p:extLst>
          </p:nvPr>
        </p:nvGraphicFramePr>
        <p:xfrm>
          <a:off x="51955" y="1676400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Worksheet" r:id="rId3" imgW="9086668" imgH="5210204" progId="Excel.Sheet.8">
                  <p:embed/>
                </p:oleObj>
              </mc:Choice>
              <mc:Fallback>
                <p:oleObj name="Worksheet" r:id="rId3" imgW="9086668" imgH="521020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5" y="1676400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547255" y="228600"/>
            <a:ext cx="7772400" cy="7135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Consumo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Energia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</a:p>
          <a:p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Nível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Intermediário</a:t>
            </a:r>
            <a:endParaRPr lang="en-US" sz="31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8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13509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Consumo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Água</a:t>
            </a:r>
            <a:r>
              <a:rPr lang="en-US" sz="3100" b="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Anual</a:t>
            </a:r>
            <a:endParaRPr lang="en-US" sz="3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533400" y="1117023"/>
            <a:ext cx="8229600" cy="55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700" b="0" dirty="0" err="1" smtClean="0">
                <a:solidFill>
                  <a:schemeClr val="tx1"/>
                </a:solidFill>
              </a:rPr>
              <a:t>Consumo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Anual</a:t>
            </a:r>
            <a:r>
              <a:rPr lang="en-US" sz="2700" b="0" dirty="0" smtClean="0">
                <a:solidFill>
                  <a:schemeClr val="tx1"/>
                </a:solidFill>
              </a:rPr>
              <a:t> - </a:t>
            </a:r>
            <a:r>
              <a:rPr lang="en-US" sz="2700" b="0" dirty="0" err="1" smtClean="0">
                <a:solidFill>
                  <a:schemeClr val="tx1"/>
                </a:solidFill>
              </a:rPr>
              <a:t>Pré</a:t>
            </a:r>
            <a:r>
              <a:rPr lang="en-US" sz="2700" b="0" dirty="0" smtClean="0">
                <a:solidFill>
                  <a:schemeClr val="tx1"/>
                </a:solidFill>
              </a:rPr>
              <a:t> e </a:t>
            </a:r>
            <a:r>
              <a:rPr lang="en-US" sz="2700" b="0" dirty="0" err="1" smtClean="0">
                <a:solidFill>
                  <a:schemeClr val="tx1"/>
                </a:solidFill>
              </a:rPr>
              <a:t>Pós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Reforma</a:t>
            </a:r>
            <a:endParaRPr lang="en-US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6493"/>
              </p:ext>
            </p:extLst>
          </p:nvPr>
        </p:nvGraphicFramePr>
        <p:xfrm>
          <a:off x="1371600" y="2286000"/>
          <a:ext cx="6172201" cy="3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163"/>
                <a:gridCol w="3729038"/>
              </a:tblGrid>
              <a:tr h="116583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Período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de 12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meses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Consumo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(L/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pessoa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34276" marB="342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b="0" i="1" baseline="0" dirty="0" smtClean="0"/>
                        <a:t>08/2007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57.2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400" b="0" i="1" dirty="0" smtClean="0"/>
                        <a:t>10/2010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/>
                        <a:t>18.9</a:t>
                      </a:r>
                      <a:endParaRPr lang="en-US" sz="20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b="0" i="1" baseline="0" dirty="0" err="1" smtClean="0"/>
                        <a:t>Economia</a:t>
                      </a:r>
                      <a:r>
                        <a:rPr lang="en-US" sz="2400" b="0" i="1" baseline="0" dirty="0" smtClean="0"/>
                        <a:t> 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 smtClean="0"/>
                        <a:t>67%</a:t>
                      </a:r>
                      <a:endParaRPr lang="en-US" sz="2400" b="0" i="1" dirty="0"/>
                    </a:p>
                  </a:txBody>
                  <a:tcPr marT="34276" marB="34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1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254" y="1143000"/>
            <a:ext cx="7942118" cy="428625"/>
          </a:xfrm>
        </p:spPr>
        <p:txBody>
          <a:bodyPr/>
          <a:lstStyle/>
          <a:p>
            <a:pPr>
              <a:defRPr/>
            </a:pP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Resultados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das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Pesquisas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Satisfação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dos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Usuários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62100"/>
            <a:ext cx="4192588" cy="571500"/>
          </a:xfrm>
        </p:spPr>
        <p:txBody>
          <a:bodyPr/>
          <a:lstStyle/>
          <a:p>
            <a:pPr>
              <a:defRPr/>
            </a:pPr>
            <a:r>
              <a:rPr lang="en-US" sz="2300" dirty="0" smtClean="0"/>
              <a:t>Pre-</a:t>
            </a:r>
            <a:r>
              <a:rPr lang="en-US" sz="2300" dirty="0" err="1" smtClean="0"/>
              <a:t>Reforma</a:t>
            </a:r>
            <a:r>
              <a:rPr lang="en-US" sz="2300" dirty="0" smtClean="0"/>
              <a:t>: 2005</a:t>
            </a:r>
            <a:endParaRPr lang="en-US" sz="2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43251" y="4105275"/>
            <a:ext cx="3582985" cy="400050"/>
          </a:xfrm>
        </p:spPr>
        <p:txBody>
          <a:bodyPr/>
          <a:lstStyle/>
          <a:p>
            <a:pPr>
              <a:defRPr/>
            </a:pPr>
            <a:r>
              <a:rPr lang="en-US" sz="2300" dirty="0" err="1" smtClean="0"/>
              <a:t>Pós</a:t>
            </a:r>
            <a:r>
              <a:rPr lang="en-US" sz="2300" dirty="0" smtClean="0"/>
              <a:t> </a:t>
            </a:r>
            <a:r>
              <a:rPr lang="en-US" sz="2300" dirty="0" err="1" smtClean="0"/>
              <a:t>Reforma</a:t>
            </a:r>
            <a:r>
              <a:rPr lang="en-US" sz="2300" dirty="0" smtClean="0"/>
              <a:t>: 2010</a:t>
            </a:r>
            <a:endParaRPr lang="en-US" sz="2300" dirty="0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3886200" y="4495800"/>
            <a:ext cx="51054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5665354" y="3286125"/>
            <a:ext cx="3021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i="1" dirty="0" smtClean="0"/>
              <a:t>43</a:t>
            </a:r>
            <a:r>
              <a:rPr lang="en-US" sz="2800" b="1" i="1" dirty="0"/>
              <a:t>% </a:t>
            </a:r>
            <a:r>
              <a:rPr lang="en-US" sz="2800" b="1" i="1" dirty="0" err="1" smtClean="0"/>
              <a:t>Satisfeitos</a:t>
            </a:r>
            <a:endParaRPr lang="en-US" sz="2800" b="1" i="1" dirty="0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561109" y="4646258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+mj-lt"/>
              </a:rPr>
              <a:t>8</a:t>
            </a:r>
            <a:r>
              <a:rPr lang="en-US" sz="2800" b="1" i="1" dirty="0">
                <a:latin typeface="+mj-lt"/>
              </a:rPr>
              <a:t>% </a:t>
            </a:r>
            <a:r>
              <a:rPr lang="en-US" sz="2800" b="1" i="1" dirty="0" err="1" smtClean="0">
                <a:latin typeface="+mj-lt"/>
              </a:rPr>
              <a:t>Satisfeitos</a:t>
            </a:r>
            <a:endParaRPr lang="en-US" sz="2800" b="1" i="1" dirty="0">
              <a:latin typeface="+mj-lt"/>
            </a:endParaRPr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" y="2133600"/>
            <a:ext cx="548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09" y="228600"/>
            <a:ext cx="69342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3100" i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762000" y="3547735"/>
            <a:ext cx="609600" cy="1096031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6477000" y="3809345"/>
            <a:ext cx="228600" cy="1571626"/>
          </a:xfrm>
          <a:prstGeom prst="straightConnector1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995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835" y="1828800"/>
            <a:ext cx="8229599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0" dirty="0" smtClean="0">
                <a:solidFill>
                  <a:schemeClr val="tx1"/>
                </a:solidFill>
              </a:rPr>
              <a:t>Fundamentar o que chamamos de </a:t>
            </a:r>
            <a:r>
              <a:rPr lang="pt-BR" sz="2700" b="0" dirty="0">
                <a:solidFill>
                  <a:schemeClr val="tx1"/>
                </a:solidFill>
              </a:rPr>
              <a:t>desempenho para estabelecer </a:t>
            </a:r>
            <a:r>
              <a:rPr lang="pt-BR" sz="2700" b="0" dirty="0" smtClean="0">
                <a:solidFill>
                  <a:schemeClr val="tx1"/>
                </a:solidFill>
              </a:rPr>
              <a:t>credibilidade sobre os resultados.</a:t>
            </a:r>
            <a:endParaRPr lang="pt-BR" sz="27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0" dirty="0">
                <a:solidFill>
                  <a:schemeClr val="tx1"/>
                </a:solidFill>
              </a:rPr>
              <a:t>Facilitar a aferição </a:t>
            </a:r>
            <a:r>
              <a:rPr lang="pt-BR" sz="2700" b="0" dirty="0" smtClean="0">
                <a:solidFill>
                  <a:schemeClr val="tx1"/>
                </a:solidFill>
              </a:rPr>
              <a:t>(“benchmark”) do </a:t>
            </a:r>
            <a:r>
              <a:rPr lang="pt-BR" sz="2700" b="0" dirty="0">
                <a:solidFill>
                  <a:schemeClr val="tx1"/>
                </a:solidFill>
              </a:rPr>
              <a:t>desempenho </a:t>
            </a:r>
            <a:r>
              <a:rPr lang="pt-BR" sz="2700" b="0" dirty="0" smtClean="0">
                <a:solidFill>
                  <a:schemeClr val="tx1"/>
                </a:solidFill>
              </a:rPr>
              <a:t> medido/ verificado de maneira adequada</a:t>
            </a:r>
            <a:r>
              <a:rPr lang="pt-BR" sz="2700" b="0" dirty="0">
                <a:solidFill>
                  <a:schemeClr val="tx1"/>
                </a:solidFill>
              </a:rPr>
              <a:t>, rigorosa e </a:t>
            </a:r>
            <a:r>
              <a:rPr lang="pt-BR" sz="2700" b="0" dirty="0" smtClean="0">
                <a:solidFill>
                  <a:schemeClr val="tx1"/>
                </a:solidFill>
              </a:rPr>
              <a:t>confiável.</a:t>
            </a:r>
            <a:endParaRPr lang="pt-BR" sz="27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700" b="0" dirty="0">
                <a:solidFill>
                  <a:schemeClr val="tx1"/>
                </a:solidFill>
              </a:rPr>
              <a:t>Garantir </a:t>
            </a:r>
            <a:r>
              <a:rPr lang="pt-BR" sz="2700" b="0" dirty="0" smtClean="0">
                <a:solidFill>
                  <a:schemeClr val="tx1"/>
                </a:solidFill>
              </a:rPr>
              <a:t>os ganhos com eficiência </a:t>
            </a:r>
            <a:r>
              <a:rPr lang="pt-BR" sz="2700" b="0" dirty="0">
                <a:solidFill>
                  <a:schemeClr val="tx1"/>
                </a:solidFill>
              </a:rPr>
              <a:t>energética </a:t>
            </a:r>
            <a:r>
              <a:rPr lang="pt-BR" sz="2700" b="0" dirty="0" smtClean="0">
                <a:solidFill>
                  <a:schemeClr val="tx1"/>
                </a:solidFill>
              </a:rPr>
              <a:t>não diminuam a qualidade do ambiente interno (IEQ).</a:t>
            </a:r>
            <a:endParaRPr lang="en-US" sz="27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26" y="0"/>
            <a:ext cx="5638801" cy="10464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+mj-lt"/>
                <a:ea typeface="+mj-ea"/>
                <a:cs typeface="+mj-cs"/>
              </a:rPr>
              <a:t>Por</a:t>
            </a:r>
            <a:r>
              <a:rPr lang="en-US" sz="31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+mj-lt"/>
                <a:ea typeface="+mj-ea"/>
                <a:cs typeface="+mj-cs"/>
              </a:rPr>
              <a:t>quê</a:t>
            </a:r>
            <a:r>
              <a:rPr lang="en-US" sz="31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+mj-lt"/>
                <a:ea typeface="+mj-ea"/>
                <a:cs typeface="+mj-cs"/>
              </a:rPr>
              <a:t>Protocolos</a:t>
            </a:r>
            <a:r>
              <a:rPr lang="en-US" sz="3100" kern="0" dirty="0" smtClean="0">
                <a:latin typeface="+mj-lt"/>
                <a:ea typeface="+mj-ea"/>
                <a:cs typeface="+mj-cs"/>
              </a:rPr>
              <a:t> de </a:t>
            </a:r>
          </a:p>
          <a:p>
            <a:pPr eaLnBrk="0" hangingPunct="0">
              <a:defRPr/>
            </a:pPr>
            <a:r>
              <a:rPr lang="en-US" sz="3100" kern="0" dirty="0" err="1" smtClean="0">
                <a:latin typeface="+mj-lt"/>
                <a:ea typeface="+mj-ea"/>
                <a:cs typeface="+mj-cs"/>
              </a:rPr>
              <a:t>Medição</a:t>
            </a:r>
            <a:r>
              <a:rPr lang="en-US" sz="3100" kern="0" dirty="0" smtClean="0">
                <a:latin typeface="+mj-lt"/>
                <a:ea typeface="+mj-ea"/>
                <a:cs typeface="+mj-cs"/>
              </a:rPr>
              <a:t> &amp; </a:t>
            </a:r>
            <a:r>
              <a:rPr lang="en-US" sz="3100" kern="0" dirty="0" err="1" smtClean="0">
                <a:latin typeface="+mj-lt"/>
                <a:ea typeface="+mj-ea"/>
                <a:cs typeface="+mj-cs"/>
              </a:rPr>
              <a:t>Verificação</a:t>
            </a:r>
            <a:r>
              <a:rPr lang="en-US" sz="3100" kern="0" dirty="0">
                <a:latin typeface="+mj-lt"/>
                <a:ea typeface="+mj-ea"/>
                <a:cs typeface="+mj-cs"/>
              </a:rPr>
              <a:t>?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9497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836" y="1143000"/>
            <a:ext cx="8915400" cy="488584"/>
          </a:xfrm>
        </p:spPr>
        <p:txBody>
          <a:bodyPr/>
          <a:lstStyle/>
          <a:p>
            <a:pPr>
              <a:defRPr/>
            </a:pPr>
            <a:r>
              <a:rPr lang="en-US" sz="2300" b="1" dirty="0" err="1" smtClean="0">
                <a:solidFill>
                  <a:schemeClr val="tx1"/>
                </a:solidFill>
              </a:rPr>
              <a:t>Gradientes</a:t>
            </a:r>
            <a:r>
              <a:rPr lang="en-US" sz="2300" b="1" dirty="0" smtClean="0">
                <a:solidFill>
                  <a:schemeClr val="tx1"/>
                </a:solidFill>
              </a:rPr>
              <a:t> de </a:t>
            </a:r>
            <a:r>
              <a:rPr lang="en-US" sz="2300" b="1" dirty="0" err="1" smtClean="0">
                <a:solidFill>
                  <a:schemeClr val="tx1"/>
                </a:solidFill>
              </a:rPr>
              <a:t>Temperatura</a:t>
            </a:r>
            <a:r>
              <a:rPr lang="en-US" sz="2300" b="1" dirty="0" smtClean="0">
                <a:solidFill>
                  <a:schemeClr val="tx1"/>
                </a:solidFill>
              </a:rPr>
              <a:t> – </a:t>
            </a:r>
            <a:r>
              <a:rPr lang="en-US" sz="2300" dirty="0" err="1" smtClean="0">
                <a:solidFill>
                  <a:schemeClr val="tx1"/>
                </a:solidFill>
              </a:rPr>
              <a:t>Forro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ao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Piso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13316" name="Picture 2" descr="C:\Users\Bruce Hunn\Pictures\HQ Temp Gradient - Jesse Ross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399"/>
            <a:ext cx="3581400" cy="50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84693"/>
            <a:ext cx="69342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25866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836" y="1143000"/>
            <a:ext cx="7128164" cy="488584"/>
          </a:xfrm>
        </p:spPr>
        <p:txBody>
          <a:bodyPr/>
          <a:lstStyle/>
          <a:p>
            <a:pPr>
              <a:defRPr/>
            </a:pPr>
            <a:r>
              <a:rPr lang="en-US" sz="2300" b="1" dirty="0" err="1" smtClean="0">
                <a:solidFill>
                  <a:schemeClr val="tx1"/>
                </a:solidFill>
              </a:rPr>
              <a:t>Gradientes</a:t>
            </a:r>
            <a:r>
              <a:rPr lang="en-US" sz="2300" b="1" dirty="0" smtClean="0">
                <a:solidFill>
                  <a:schemeClr val="tx1"/>
                </a:solidFill>
              </a:rPr>
              <a:t> de </a:t>
            </a:r>
            <a:r>
              <a:rPr lang="en-US" sz="2300" b="1" dirty="0" err="1" smtClean="0">
                <a:solidFill>
                  <a:schemeClr val="tx1"/>
                </a:solidFill>
              </a:rPr>
              <a:t>Temperatura</a:t>
            </a:r>
            <a:r>
              <a:rPr lang="en-US" sz="2300" b="1" dirty="0" smtClean="0">
                <a:solidFill>
                  <a:schemeClr val="tx1"/>
                </a:solidFill>
              </a:rPr>
              <a:t> – </a:t>
            </a:r>
            <a:r>
              <a:rPr lang="en-US" sz="2300" dirty="0" err="1" smtClean="0">
                <a:solidFill>
                  <a:schemeClr val="tx1"/>
                </a:solidFill>
              </a:rPr>
              <a:t>Forro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ao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Piso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4693"/>
            <a:ext cx="69342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Conforto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Térmico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3100" i="1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874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1" y="1676400"/>
            <a:ext cx="4040188" cy="457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Pré-Reforma</a:t>
            </a:r>
            <a:r>
              <a:rPr lang="en-US" sz="2800" dirty="0" smtClean="0"/>
              <a:t>: 2005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357" y="1524000"/>
            <a:ext cx="4114800" cy="55245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Pós-Reforma</a:t>
            </a:r>
            <a:r>
              <a:rPr lang="en-US" sz="2800" dirty="0" smtClean="0"/>
              <a:t>: 2010</a:t>
            </a:r>
            <a:endParaRPr lang="en-US" sz="2800" dirty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171701"/>
            <a:ext cx="4468238" cy="2971800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70" y="2175163"/>
            <a:ext cx="4473448" cy="2975265"/>
          </a:xfr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609600" y="5337253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i="1" dirty="0"/>
              <a:t>26 % </a:t>
            </a:r>
            <a:r>
              <a:rPr lang="en-US" sz="2800" b="1" i="1" dirty="0" err="1" smtClean="0"/>
              <a:t>Satisfeitos</a:t>
            </a:r>
            <a:endParaRPr lang="en-US" sz="2800" b="1" i="1" dirty="0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486400" y="5410200"/>
            <a:ext cx="2906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i="1" dirty="0"/>
              <a:t>77% </a:t>
            </a:r>
            <a:r>
              <a:rPr lang="en-US" sz="2800" b="1" i="1" dirty="0" err="1" smtClean="0"/>
              <a:t>Satisfeitos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2564" y="304800"/>
            <a:ext cx="7162800" cy="5386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Qualidade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do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Ar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Interior –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2900" i="1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47254" y="1143000"/>
            <a:ext cx="7942118" cy="428625"/>
          </a:xfrm>
        </p:spPr>
        <p:txBody>
          <a:bodyPr/>
          <a:lstStyle/>
          <a:p>
            <a:pPr>
              <a:defRPr/>
            </a:pP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Resultados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das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Pesquisas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Satisfação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dos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Usuários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367" grpId="0"/>
      <p:bldP spid="153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1" y="1676400"/>
            <a:ext cx="4040188" cy="457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Pós-Reforma</a:t>
            </a:r>
            <a:r>
              <a:rPr lang="en-US" sz="2800" dirty="0" smtClean="0"/>
              <a:t>: 2010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2357" y="1524000"/>
            <a:ext cx="4114800" cy="55245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Pós-Reforma</a:t>
            </a:r>
            <a:r>
              <a:rPr lang="en-US" sz="2800" dirty="0" smtClean="0"/>
              <a:t>: 2013</a:t>
            </a:r>
            <a:endParaRPr lang="en-US" sz="2800" dirty="0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623455" y="593342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i="1" dirty="0" smtClean="0"/>
              <a:t>77 </a:t>
            </a:r>
            <a:r>
              <a:rPr lang="en-US" sz="2800" b="1" i="1" dirty="0"/>
              <a:t>% </a:t>
            </a:r>
            <a:r>
              <a:rPr lang="en-US" sz="2800" b="1" i="1" dirty="0" err="1" smtClean="0"/>
              <a:t>Satisfeitos</a:t>
            </a:r>
            <a:endParaRPr lang="en-US" sz="2800" b="1" i="1" dirty="0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486400" y="5933420"/>
            <a:ext cx="2906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i="1" dirty="0" smtClean="0"/>
              <a:t>70% </a:t>
            </a:r>
            <a:r>
              <a:rPr lang="en-US" sz="2800" b="1" i="1" dirty="0" err="1" smtClean="0"/>
              <a:t>Satisfeitos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2564" y="304800"/>
            <a:ext cx="7162800" cy="5386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Qualidade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do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Ar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Interior –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2900" i="1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47254" y="1143000"/>
            <a:ext cx="7942118" cy="428625"/>
          </a:xfrm>
        </p:spPr>
        <p:txBody>
          <a:bodyPr/>
          <a:lstStyle/>
          <a:p>
            <a:pPr>
              <a:defRPr/>
            </a:pP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Resultados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das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Pesquisas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Satisfação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 dos </a:t>
            </a:r>
            <a:r>
              <a:rPr lang="en-US" sz="2300" dirty="0" err="1" smtClean="0">
                <a:solidFill>
                  <a:schemeClr val="tx1"/>
                </a:solidFill>
                <a:latin typeface="+mn-lt"/>
              </a:rPr>
              <a:t>Usuários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30582"/>
            <a:ext cx="4516839" cy="3389063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11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2" y="2209800"/>
            <a:ext cx="4291107" cy="3406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94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367" grpId="0"/>
      <p:bldP spid="153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8" y="12954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Medição</a:t>
            </a:r>
            <a:r>
              <a:rPr lang="en-US" sz="2300" dirty="0" smtClean="0">
                <a:solidFill>
                  <a:schemeClr val="accent4"/>
                </a:solidFill>
                <a:latin typeface="Arial"/>
              </a:rPr>
              <a:t> da </a:t>
            </a: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Vazão</a:t>
            </a:r>
            <a:r>
              <a:rPr lang="en-US" sz="2300" dirty="0" smtClean="0">
                <a:solidFill>
                  <a:schemeClr val="accent4"/>
                </a:solidFill>
                <a:latin typeface="Arial"/>
              </a:rPr>
              <a:t> </a:t>
            </a: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na</a:t>
            </a:r>
            <a:r>
              <a:rPr lang="en-US" sz="2300" dirty="0" smtClean="0">
                <a:solidFill>
                  <a:schemeClr val="accent4"/>
                </a:solidFill>
                <a:latin typeface="Arial"/>
              </a:rPr>
              <a:t> </a:t>
            </a: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Tomada</a:t>
            </a:r>
            <a:r>
              <a:rPr lang="en-US" sz="2300" dirty="0" smtClean="0">
                <a:solidFill>
                  <a:schemeClr val="accent4"/>
                </a:solidFill>
                <a:latin typeface="Arial"/>
              </a:rPr>
              <a:t> de </a:t>
            </a: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Ar</a:t>
            </a:r>
            <a:r>
              <a:rPr lang="en-US" sz="2300" dirty="0" smtClean="0">
                <a:solidFill>
                  <a:schemeClr val="accent4"/>
                </a:solidFill>
                <a:latin typeface="Arial"/>
              </a:rPr>
              <a:t> </a:t>
            </a:r>
            <a:r>
              <a:rPr lang="en-US" sz="2300" dirty="0" err="1" smtClean="0">
                <a:solidFill>
                  <a:schemeClr val="accent4"/>
                </a:solidFill>
                <a:latin typeface="Arial"/>
              </a:rPr>
              <a:t>Externo</a:t>
            </a:r>
            <a:endParaRPr lang="en-US" sz="2300" dirty="0">
              <a:solidFill>
                <a:schemeClr val="accent4"/>
              </a:solidFill>
            </a:endParaRPr>
          </a:p>
        </p:txBody>
      </p:sp>
      <p:pic>
        <p:nvPicPr>
          <p:cNvPr id="16387" name="Picture 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419600"/>
            <a:ext cx="2933852" cy="2200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0346773"/>
              </p:ext>
            </p:extLst>
          </p:nvPr>
        </p:nvGraphicFramePr>
        <p:xfrm>
          <a:off x="762000" y="1905000"/>
          <a:ext cx="7620000" cy="233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7031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Ocupação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Vazão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Máxima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de</a:t>
                      </a:r>
                    </a:p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Externo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9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Vazão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Medida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(m³/h)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7353 </a:t>
                      </a:r>
                    </a:p>
                    <a:p>
                      <a:r>
                        <a:rPr lang="en-US" sz="1800" b="1" i="1" dirty="0" smtClean="0"/>
                        <a:t>(73 m³/h/</a:t>
                      </a:r>
                      <a:r>
                        <a:rPr lang="en-US" sz="1800" b="1" i="1" dirty="0" err="1" smtClean="0"/>
                        <a:t>pessoa</a:t>
                      </a:r>
                      <a:r>
                        <a:rPr lang="en-US" sz="1800" b="1" i="1" dirty="0" smtClean="0"/>
                        <a:t>)</a:t>
                      </a: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9959</a:t>
                      </a: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4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Vazão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– BMS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(m³/h)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6668</a:t>
                      </a: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10088</a:t>
                      </a: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Desvio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-9.3%</a:t>
                      </a:r>
                      <a:endParaRPr lang="en-US" sz="1800" b="1" i="1" dirty="0"/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+1.3%</a:t>
                      </a:r>
                      <a:endParaRPr lang="en-US" sz="1800" b="1" i="1" dirty="0"/>
                    </a:p>
                  </a:txBody>
                  <a:tcPr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64" y="304800"/>
            <a:ext cx="7162800" cy="5386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Qualidade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do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Ar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Interior –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Básico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242411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6096000" cy="685800"/>
          </a:xfrm>
        </p:spPr>
        <p:txBody>
          <a:bodyPr/>
          <a:lstStyle/>
          <a:p>
            <a:pPr>
              <a:defRPr/>
            </a:pPr>
            <a:r>
              <a:rPr lang="en-US" sz="2300" b="1" dirty="0" err="1" smtClean="0">
                <a:solidFill>
                  <a:schemeClr val="accent4"/>
                </a:solidFill>
              </a:rPr>
              <a:t>Medição</a:t>
            </a:r>
            <a:r>
              <a:rPr lang="en-US" sz="2300" b="1" dirty="0" smtClean="0">
                <a:solidFill>
                  <a:schemeClr val="accent4"/>
                </a:solidFill>
              </a:rPr>
              <a:t> </a:t>
            </a:r>
            <a:r>
              <a:rPr lang="en-US" sz="2300" b="1" dirty="0" err="1" smtClean="0">
                <a:solidFill>
                  <a:schemeClr val="accent4"/>
                </a:solidFill>
              </a:rPr>
              <a:t>Contínua</a:t>
            </a:r>
            <a:r>
              <a:rPr lang="en-US" sz="2300" b="1" dirty="0" smtClean="0">
                <a:solidFill>
                  <a:schemeClr val="accent4"/>
                </a:solidFill>
              </a:rPr>
              <a:t> de CO</a:t>
            </a:r>
            <a:r>
              <a:rPr lang="en-US" sz="2300" b="1" baseline="-25000" dirty="0" smtClean="0">
                <a:solidFill>
                  <a:schemeClr val="accent4"/>
                </a:solidFill>
              </a:rPr>
              <a:t>2 </a:t>
            </a:r>
            <a:br>
              <a:rPr lang="en-US" sz="2300" b="1" baseline="-25000" dirty="0" smtClean="0">
                <a:solidFill>
                  <a:schemeClr val="accent4"/>
                </a:solidFill>
              </a:rPr>
            </a:br>
            <a:r>
              <a:rPr lang="en-US" sz="2300" dirty="0" smtClean="0">
                <a:solidFill>
                  <a:schemeClr val="accent4"/>
                </a:solidFill>
              </a:rPr>
              <a:t>S</a:t>
            </a:r>
            <a:r>
              <a:rPr lang="en-US" sz="2300" b="1" dirty="0" smtClean="0">
                <a:solidFill>
                  <a:schemeClr val="accent4"/>
                </a:solidFill>
              </a:rPr>
              <a:t>ala de </a:t>
            </a:r>
            <a:r>
              <a:rPr lang="en-US" sz="2300" b="1" dirty="0" err="1" smtClean="0">
                <a:solidFill>
                  <a:schemeClr val="accent4"/>
                </a:solidFill>
              </a:rPr>
              <a:t>Reuniões</a:t>
            </a:r>
            <a:r>
              <a:rPr lang="en-US" sz="2300" b="1" dirty="0" smtClean="0">
                <a:solidFill>
                  <a:schemeClr val="accent4"/>
                </a:solidFill>
              </a:rPr>
              <a:t> do Centro </a:t>
            </a:r>
            <a:r>
              <a:rPr lang="en-US" sz="2300" b="1" dirty="0" err="1" smtClean="0">
                <a:solidFill>
                  <a:schemeClr val="accent4"/>
                </a:solidFill>
              </a:rPr>
              <a:t>Educacional</a:t>
            </a:r>
            <a:endParaRPr lang="en-US" sz="2300" baseline="-25000" dirty="0">
              <a:solidFill>
                <a:schemeClr val="accent4"/>
              </a:solidFill>
            </a:endParaRPr>
          </a:p>
        </p:txBody>
      </p:sp>
      <p:pic>
        <p:nvPicPr>
          <p:cNvPr id="18435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3743" r="15856" b="3207"/>
          <a:stretch/>
        </p:blipFill>
        <p:spPr>
          <a:xfrm>
            <a:off x="152400" y="1981200"/>
            <a:ext cx="8720668" cy="4419600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39758"/>
            <a:ext cx="7162800" cy="9848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Qualidade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do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Ar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Interior </a:t>
            </a:r>
          </a:p>
          <a:p>
            <a:pPr eaLnBrk="0" hangingPunct="0">
              <a:defRPr/>
            </a:pPr>
            <a:r>
              <a:rPr lang="en-US" sz="29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29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29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2900" i="1" dirty="0"/>
          </a:p>
        </p:txBody>
      </p:sp>
    </p:spTree>
    <p:extLst>
      <p:ext uri="{BB962C8B-B14F-4D97-AF65-F5344CB8AC3E}">
        <p14:creationId xmlns:p14="http://schemas.microsoft.com/office/powerpoint/2010/main" val="271638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065" y="152400"/>
            <a:ext cx="773747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kern="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ASHRAE Performance </a:t>
            </a:r>
            <a:r>
              <a:rPr lang="en-US" sz="3100" kern="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Measurement Protocols for Commercial </a:t>
            </a:r>
            <a:r>
              <a:rPr lang="en-US" sz="3100" kern="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Buildings: </a:t>
            </a:r>
            <a:endParaRPr lang="en-US" sz="3100" kern="0" dirty="0" smtClean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kern="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Best </a:t>
            </a:r>
            <a:r>
              <a:rPr lang="en-US" sz="3100" kern="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Practices </a:t>
            </a:r>
            <a:r>
              <a:rPr lang="en-US" sz="3100" kern="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Guide </a:t>
            </a:r>
            <a:endParaRPr lang="en-US" sz="31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9220" name="Picture 4" descr="Image result for ASHRAE Performance Measurement Protocols for Commercial Buildings:  Best Practices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21815"/>
            <a:ext cx="3962400" cy="50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3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5998"/>
            <a:ext cx="8381999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err="1" smtClean="0">
                <a:solidFill>
                  <a:schemeClr val="tx1"/>
                </a:solidFill>
              </a:rPr>
              <a:t>Por</a:t>
            </a:r>
            <a:r>
              <a:rPr lang="en-US" sz="2700" b="0" dirty="0" smtClean="0">
                <a:solidFill>
                  <a:schemeClr val="tx1"/>
                </a:solidFill>
              </a:rPr>
              <a:t> que </a:t>
            </a:r>
            <a:r>
              <a:rPr lang="en-US" sz="2700" b="0" dirty="0" err="1" smtClean="0">
                <a:solidFill>
                  <a:schemeClr val="tx1"/>
                </a:solidFill>
              </a:rPr>
              <a:t>medir</a:t>
            </a:r>
            <a:r>
              <a:rPr lang="en-US" sz="2700" b="0" dirty="0" smtClean="0">
                <a:solidFill>
                  <a:schemeClr val="tx1"/>
                </a:solidFill>
              </a:rPr>
              <a:t>?  </a:t>
            </a:r>
            <a:r>
              <a:rPr lang="en-US" sz="27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2700" dirty="0" smtClean="0">
                <a:solidFill>
                  <a:schemeClr val="tx1"/>
                </a:solidFill>
              </a:rPr>
              <a:t>O </a:t>
            </a:r>
            <a:r>
              <a:rPr lang="en-US" sz="2700" dirty="0" err="1" smtClean="0">
                <a:solidFill>
                  <a:schemeClr val="tx1"/>
                </a:solidFill>
              </a:rPr>
              <a:t>Objetivo</a:t>
            </a:r>
            <a:endParaRPr lang="en-US" sz="2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O que </a:t>
            </a:r>
            <a:r>
              <a:rPr lang="en-US" sz="2700" b="0" dirty="0" err="1" smtClean="0">
                <a:solidFill>
                  <a:schemeClr val="tx1"/>
                </a:solidFill>
              </a:rPr>
              <a:t>medir</a:t>
            </a:r>
            <a:r>
              <a:rPr lang="en-US" sz="2700" b="0" dirty="0" smtClean="0">
                <a:solidFill>
                  <a:schemeClr val="tx1"/>
                </a:solidFill>
              </a:rPr>
              <a:t> e </a:t>
            </a:r>
            <a:r>
              <a:rPr lang="en-US" sz="2700" b="0" dirty="0" err="1" smtClean="0">
                <a:solidFill>
                  <a:schemeClr val="tx1"/>
                </a:solidFill>
              </a:rPr>
              <a:t>como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medir</a:t>
            </a:r>
            <a:r>
              <a:rPr lang="en-US" sz="2700" b="0" dirty="0" smtClean="0">
                <a:solidFill>
                  <a:schemeClr val="tx1"/>
                </a:solidFill>
              </a:rPr>
              <a:t>?  </a:t>
            </a:r>
            <a:r>
              <a:rPr lang="en-US" sz="27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</a:t>
            </a:r>
            <a:r>
              <a:rPr lang="en-US" sz="2700" dirty="0" smtClean="0">
                <a:solidFill>
                  <a:schemeClr val="tx1"/>
                </a:solidFill>
              </a:rPr>
              <a:t>A </a:t>
            </a:r>
            <a:r>
              <a:rPr lang="en-US" sz="2700" dirty="0" err="1" smtClean="0">
                <a:solidFill>
                  <a:schemeClr val="tx1"/>
                </a:solidFill>
              </a:rPr>
              <a:t>Métrica</a:t>
            </a:r>
            <a:endParaRPr lang="en-US" sz="27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  </a:t>
            </a:r>
            <a:r>
              <a:rPr lang="en-US" sz="2700" b="0" dirty="0" err="1" smtClean="0">
                <a:solidFill>
                  <a:schemeClr val="tx1"/>
                </a:solidFill>
              </a:rPr>
              <a:t>Instrumentação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  </a:t>
            </a:r>
            <a:r>
              <a:rPr lang="en-US" sz="2700" b="0" dirty="0" err="1" smtClean="0">
                <a:solidFill>
                  <a:schemeClr val="tx1"/>
                </a:solidFill>
              </a:rPr>
              <a:t>Abrangência</a:t>
            </a:r>
            <a:r>
              <a:rPr lang="en-US" sz="2700" b="0" dirty="0" smtClean="0">
                <a:solidFill>
                  <a:schemeClr val="tx1"/>
                </a:solidFill>
              </a:rPr>
              <a:t>/ </a:t>
            </a:r>
            <a:r>
              <a:rPr lang="en-US" sz="2700" b="0" dirty="0" err="1" smtClean="0">
                <a:solidFill>
                  <a:schemeClr val="tx1"/>
                </a:solidFill>
              </a:rPr>
              <a:t>resolução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espacial</a:t>
            </a:r>
            <a:endParaRPr lang="en-US" sz="2700" b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>
                <a:solidFill>
                  <a:schemeClr val="tx1"/>
                </a:solidFill>
              </a:rPr>
              <a:t>Abrangência</a:t>
            </a:r>
            <a:r>
              <a:rPr lang="en-US" sz="2700" b="0" dirty="0">
                <a:solidFill>
                  <a:schemeClr val="tx1"/>
                </a:solidFill>
              </a:rPr>
              <a:t>/ </a:t>
            </a:r>
            <a:r>
              <a:rPr lang="en-US" sz="2700" b="0" dirty="0" err="1">
                <a:solidFill>
                  <a:schemeClr val="tx1"/>
                </a:solidFill>
              </a:rPr>
              <a:t>resolução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</a:rPr>
              <a:t>temporal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b="0" dirty="0" err="1" smtClean="0">
                <a:solidFill>
                  <a:schemeClr val="tx1"/>
                </a:solidFill>
              </a:rPr>
              <a:t>Quais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os</a:t>
            </a:r>
            <a:r>
              <a:rPr lang="en-US" sz="2700" b="0" dirty="0" smtClean="0">
                <a:solidFill>
                  <a:schemeClr val="tx1"/>
                </a:solidFill>
              </a:rPr>
              <a:t> benchmarks </a:t>
            </a:r>
            <a:r>
              <a:rPr lang="en-US" sz="2700" b="0" dirty="0" err="1" smtClean="0">
                <a:solidFill>
                  <a:schemeClr val="tx1"/>
                </a:solidFill>
              </a:rPr>
              <a:t>apropriados</a:t>
            </a:r>
            <a:r>
              <a:rPr lang="en-US" sz="2700" b="0" dirty="0" smtClean="0">
                <a:solidFill>
                  <a:schemeClr val="tx1"/>
                </a:solidFill>
              </a:rPr>
              <a:t>?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None/>
            </a:pPr>
            <a:r>
              <a:rPr lang="en-US" sz="27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700" b="0" dirty="0">
                <a:solidFill>
                  <a:schemeClr val="tx1"/>
                </a:solidFill>
              </a:rPr>
              <a:t>	</a:t>
            </a:r>
            <a:r>
              <a:rPr lang="en-US" sz="2700" dirty="0" err="1" smtClean="0">
                <a:solidFill>
                  <a:schemeClr val="tx1"/>
                </a:solidFill>
              </a:rPr>
              <a:t>Avaliação</a:t>
            </a:r>
            <a:r>
              <a:rPr lang="en-US" sz="2700" dirty="0" smtClean="0">
                <a:solidFill>
                  <a:schemeClr val="tx1"/>
                </a:solidFill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</a:rPr>
              <a:t>Desempenho</a:t>
            </a:r>
            <a:r>
              <a:rPr lang="en-US" sz="2700" dirty="0" smtClean="0">
                <a:solidFill>
                  <a:schemeClr val="tx1"/>
                </a:solidFill>
              </a:rPr>
              <a:t>/ Benchmarking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8229599" cy="5693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effectLst/>
                <a:latin typeface="Arial"/>
                <a:ea typeface="+mj-ea"/>
                <a:cs typeface="+mj-cs"/>
              </a:rPr>
              <a:t>Características</a:t>
            </a:r>
            <a:r>
              <a:rPr lang="en-US" sz="3100" kern="0" dirty="0" smtClean="0">
                <a:effectLst/>
                <a:latin typeface="Arial"/>
                <a:ea typeface="+mj-ea"/>
                <a:cs typeface="+mj-cs"/>
              </a:rPr>
              <a:t> dos </a:t>
            </a:r>
            <a:r>
              <a:rPr lang="en-US" sz="3100" kern="0" dirty="0" err="1" smtClean="0">
                <a:effectLst/>
                <a:latin typeface="Arial"/>
                <a:ea typeface="+mj-ea"/>
                <a:cs typeface="+mj-cs"/>
              </a:rPr>
              <a:t>Protocolos</a:t>
            </a:r>
            <a:endParaRPr lang="en-US" sz="3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91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6858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600" kern="0" dirty="0">
                <a:latin typeface="Arial"/>
                <a:ea typeface="+mj-ea"/>
                <a:cs typeface="+mj-cs"/>
              </a:rPr>
              <a:t>ASHRAE/USGBC/CIBSE </a:t>
            </a:r>
            <a:endParaRPr lang="en-US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2055" y="1248066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kern="0" dirty="0">
                <a:latin typeface="Arial"/>
                <a:ea typeface="+mj-ea"/>
                <a:cs typeface="+mj-cs"/>
              </a:rPr>
              <a:t> Performance Measurement Protocols for Commercial Buildings </a:t>
            </a:r>
            <a:endParaRPr lang="en-US" sz="2800" dirty="0"/>
          </a:p>
        </p:txBody>
      </p:sp>
      <p:graphicFrame>
        <p:nvGraphicFramePr>
          <p:cNvPr id="71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70941"/>
              </p:ext>
            </p:extLst>
          </p:nvPr>
        </p:nvGraphicFramePr>
        <p:xfrm>
          <a:off x="4876800" y="1905000"/>
          <a:ext cx="3954576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3" imgW="4686138" imgH="6156888" progId="AcroExch.Document.7">
                  <p:embed/>
                </p:oleObj>
              </mc:Choice>
              <mc:Fallback>
                <p:oleObj name="Acrobat Document" r:id="rId3" imgW="4686138" imgH="615688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05000"/>
                        <a:ext cx="3954576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87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Content Placeholder 2"/>
          <p:cNvSpPr>
            <a:spLocks noGrp="1"/>
          </p:cNvSpPr>
          <p:nvPr>
            <p:ph idx="1"/>
          </p:nvPr>
        </p:nvSpPr>
        <p:spPr>
          <a:xfrm>
            <a:off x="990600" y="2202154"/>
            <a:ext cx="7315200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2800" dirty="0" err="1">
                <a:solidFill>
                  <a:schemeClr val="tx1"/>
                </a:solidFill>
              </a:rPr>
              <a:t>Categorias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Medição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err="1" smtClean="0">
                <a:solidFill>
                  <a:schemeClr val="tx1"/>
                </a:solidFill>
              </a:rPr>
              <a:t>Consumo</a:t>
            </a:r>
            <a:r>
              <a:rPr lang="en-US" sz="2800" b="0" dirty="0" smtClean="0">
                <a:solidFill>
                  <a:schemeClr val="tx1"/>
                </a:solidFill>
              </a:rPr>
              <a:t> de </a:t>
            </a:r>
            <a:r>
              <a:rPr lang="en-US" sz="2800" b="0" dirty="0" err="1" smtClean="0">
                <a:solidFill>
                  <a:schemeClr val="tx1"/>
                </a:solidFill>
              </a:rPr>
              <a:t>Energia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err="1" smtClean="0">
                <a:solidFill>
                  <a:schemeClr val="tx1"/>
                </a:solidFill>
              </a:rPr>
              <a:t>Consumo</a:t>
            </a:r>
            <a:r>
              <a:rPr lang="en-US" sz="2800" b="0" dirty="0" smtClean="0">
                <a:solidFill>
                  <a:schemeClr val="tx1"/>
                </a:solidFill>
              </a:rPr>
              <a:t> de </a:t>
            </a:r>
            <a:r>
              <a:rPr lang="en-US" sz="2800" b="0" dirty="0" err="1" smtClean="0">
                <a:solidFill>
                  <a:schemeClr val="tx1"/>
                </a:solidFill>
              </a:rPr>
              <a:t>Água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Potável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smtClean="0">
                <a:solidFill>
                  <a:schemeClr val="tx1"/>
                </a:solidFill>
              </a:rPr>
              <a:t>IEQ – </a:t>
            </a:r>
            <a:r>
              <a:rPr lang="en-US" sz="2800" b="0" dirty="0" err="1" smtClean="0">
                <a:solidFill>
                  <a:schemeClr val="tx1"/>
                </a:solidFill>
              </a:rPr>
              <a:t>Conforto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Térmico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smtClean="0">
                <a:solidFill>
                  <a:schemeClr val="tx1"/>
                </a:solidFill>
              </a:rPr>
              <a:t>IEQ – </a:t>
            </a:r>
            <a:r>
              <a:rPr lang="en-US" sz="2800" b="0" dirty="0" err="1" smtClean="0">
                <a:solidFill>
                  <a:schemeClr val="tx1"/>
                </a:solidFill>
              </a:rPr>
              <a:t>Qualidade</a:t>
            </a:r>
            <a:r>
              <a:rPr lang="en-US" sz="2800" b="0" dirty="0" smtClean="0">
                <a:solidFill>
                  <a:schemeClr val="tx1"/>
                </a:solidFill>
              </a:rPr>
              <a:t> do </a:t>
            </a:r>
            <a:r>
              <a:rPr lang="en-US" sz="2800" b="0" dirty="0" err="1" smtClean="0">
                <a:solidFill>
                  <a:schemeClr val="tx1"/>
                </a:solidFill>
              </a:rPr>
              <a:t>Ar</a:t>
            </a:r>
            <a:r>
              <a:rPr lang="en-US" sz="2800" b="0" dirty="0" smtClean="0">
                <a:solidFill>
                  <a:schemeClr val="tx1"/>
                </a:solidFill>
              </a:rPr>
              <a:t> Interior (QAI)</a:t>
            </a: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smtClean="0">
                <a:solidFill>
                  <a:schemeClr val="tx1"/>
                </a:solidFill>
              </a:rPr>
              <a:t>IEQ – </a:t>
            </a:r>
            <a:r>
              <a:rPr lang="en-US" sz="2800" b="0" dirty="0" err="1" smtClean="0">
                <a:solidFill>
                  <a:schemeClr val="tx1"/>
                </a:solidFill>
              </a:rPr>
              <a:t>Iluminação</a:t>
            </a:r>
            <a:r>
              <a:rPr lang="en-US" sz="2800" b="0" dirty="0" smtClean="0">
                <a:solidFill>
                  <a:schemeClr val="tx1"/>
                </a:solidFill>
              </a:rPr>
              <a:t> / Luz Natural</a:t>
            </a:r>
          </a:p>
          <a:p>
            <a:pPr>
              <a:lnSpc>
                <a:spcPts val="41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800" b="0" dirty="0" smtClean="0">
                <a:solidFill>
                  <a:schemeClr val="tx1"/>
                </a:solidFill>
              </a:rPr>
              <a:t>IEQ – </a:t>
            </a:r>
            <a:r>
              <a:rPr lang="en-US" sz="2800" b="0" dirty="0" err="1" smtClean="0">
                <a:solidFill>
                  <a:schemeClr val="tx1"/>
                </a:solidFill>
              </a:rPr>
              <a:t>Acústica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4800"/>
            <a:ext cx="6858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600" kern="0" dirty="0">
                <a:latin typeface="Arial"/>
                <a:ea typeface="+mj-ea"/>
                <a:cs typeface="+mj-cs"/>
              </a:rPr>
              <a:t>ASHRAE/USGBC/CIBSE </a:t>
            </a:r>
            <a:endParaRPr lang="en-US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2055" y="1248066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kern="0" dirty="0" smtClean="0">
                <a:latin typeface="Arial"/>
                <a:ea typeface="+mj-ea"/>
                <a:cs typeface="+mj-cs"/>
              </a:rPr>
              <a:t>Performance </a:t>
            </a:r>
            <a:r>
              <a:rPr lang="en-US" sz="2800" kern="0" dirty="0">
                <a:latin typeface="Arial"/>
                <a:ea typeface="+mj-ea"/>
                <a:cs typeface="+mj-cs"/>
              </a:rPr>
              <a:t>Measurement Protocols for Commercial Buildings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43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6477000" cy="2590801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2700" dirty="0" err="1" smtClean="0">
                <a:solidFill>
                  <a:schemeClr val="tx1"/>
                </a:solidFill>
              </a:rPr>
              <a:t>Níveis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de </a:t>
            </a:r>
            <a:r>
              <a:rPr lang="en-US" sz="2700" dirty="0" err="1">
                <a:solidFill>
                  <a:schemeClr val="tx1"/>
                </a:solidFill>
              </a:rPr>
              <a:t>Objetivos</a:t>
            </a:r>
            <a:endParaRPr lang="en-US" sz="27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b="0" dirty="0" err="1" smtClean="0">
                <a:solidFill>
                  <a:schemeClr val="tx1"/>
                </a:solidFill>
              </a:rPr>
              <a:t>Básico</a:t>
            </a:r>
            <a:r>
              <a:rPr lang="en-US" sz="2700" b="0" dirty="0" smtClean="0">
                <a:solidFill>
                  <a:schemeClr val="tx1"/>
                </a:solidFill>
              </a:rPr>
              <a:t> (</a:t>
            </a:r>
            <a:r>
              <a:rPr lang="en-US" sz="2700" b="0" dirty="0" err="1" smtClean="0">
                <a:solidFill>
                  <a:schemeClr val="tx1"/>
                </a:solidFill>
              </a:rPr>
              <a:t>Indicativo</a:t>
            </a:r>
            <a:r>
              <a:rPr lang="en-US" sz="2700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Intermediário</a:t>
            </a:r>
            <a:r>
              <a:rPr lang="en-US" sz="2700" b="0" dirty="0" smtClean="0">
                <a:solidFill>
                  <a:schemeClr val="tx1"/>
                </a:solidFill>
              </a:rPr>
              <a:t> (</a:t>
            </a:r>
            <a:r>
              <a:rPr lang="en-US" sz="2700" b="0" dirty="0" err="1" smtClean="0">
                <a:solidFill>
                  <a:schemeClr val="tx1"/>
                </a:solidFill>
              </a:rPr>
              <a:t>Diagnóstico</a:t>
            </a:r>
            <a:r>
              <a:rPr lang="en-US" sz="2700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Avançado</a:t>
            </a:r>
            <a:r>
              <a:rPr lang="en-US" sz="2700" b="0" dirty="0" smtClean="0">
                <a:solidFill>
                  <a:schemeClr val="tx1"/>
                </a:solidFill>
              </a:rPr>
              <a:t> (</a:t>
            </a:r>
            <a:r>
              <a:rPr lang="en-US" sz="2700" b="0" dirty="0" err="1" smtClean="0">
                <a:solidFill>
                  <a:schemeClr val="tx1"/>
                </a:solidFill>
              </a:rPr>
              <a:t>Investigativo</a:t>
            </a:r>
            <a:r>
              <a:rPr lang="en-US" sz="27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173" y="5604224"/>
            <a:ext cx="4450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 err="1" smtClean="0">
                <a:latin typeface="+mn-lt"/>
                <a:cs typeface="+mn-cs"/>
              </a:rPr>
              <a:t>Custo</a:t>
            </a:r>
            <a:r>
              <a:rPr lang="en-US" sz="2800" dirty="0" smtClean="0">
                <a:latin typeface="+mn-lt"/>
                <a:cs typeface="+mn-cs"/>
              </a:rPr>
              <a:t> de </a:t>
            </a:r>
            <a:r>
              <a:rPr lang="en-US" sz="2800" dirty="0" err="1" smtClean="0">
                <a:latin typeface="+mn-lt"/>
                <a:cs typeface="+mn-cs"/>
              </a:rPr>
              <a:t>Investimento</a:t>
            </a:r>
            <a:r>
              <a:rPr lang="en-US" sz="2800" dirty="0" smtClean="0">
                <a:latin typeface="+mn-lt"/>
                <a:cs typeface="+mn-cs"/>
              </a:rPr>
              <a:t>  </a:t>
            </a:r>
            <a:r>
              <a:rPr lang="en-US" sz="2800" b="1" dirty="0" smtClean="0">
                <a:latin typeface="+mn-lt"/>
                <a:cs typeface="+mn-cs"/>
              </a:rPr>
              <a:t>vs</a:t>
            </a:r>
            <a:endParaRPr lang="en-US" sz="2800" b="1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6858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600" kern="0" dirty="0">
                <a:latin typeface="Arial"/>
                <a:ea typeface="+mj-ea"/>
                <a:cs typeface="+mj-cs"/>
              </a:rPr>
              <a:t>ASHRAE/USGBC/CIBSE </a:t>
            </a:r>
            <a:endParaRPr lang="en-US" sz="3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2055" y="1248066"/>
            <a:ext cx="6858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kern="0" dirty="0" smtClean="0">
                <a:latin typeface="Arial"/>
                <a:ea typeface="+mj-ea"/>
                <a:cs typeface="+mj-cs"/>
              </a:rPr>
              <a:t>Performance </a:t>
            </a:r>
            <a:r>
              <a:rPr lang="en-US" sz="2800" kern="0" dirty="0">
                <a:latin typeface="Arial"/>
                <a:ea typeface="+mj-ea"/>
                <a:cs typeface="+mj-cs"/>
              </a:rPr>
              <a:t>Measurement Protocols for Commercial Buildings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388780"/>
            <a:ext cx="449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dirty="0" err="1" smtClean="0">
                <a:latin typeface="+mn-lt"/>
                <a:cs typeface="+mn-cs"/>
              </a:rPr>
              <a:t>Precisão</a:t>
            </a:r>
            <a:r>
              <a:rPr lang="en-US" sz="2800" dirty="0" smtClean="0">
                <a:latin typeface="+mn-lt"/>
                <a:cs typeface="+mn-cs"/>
              </a:rPr>
              <a:t> dos </a:t>
            </a:r>
            <a:r>
              <a:rPr lang="en-US" sz="2800" dirty="0" err="1" smtClean="0">
                <a:latin typeface="+mn-lt"/>
                <a:cs typeface="+mn-cs"/>
              </a:rPr>
              <a:t>resultados</a:t>
            </a:r>
            <a:r>
              <a:rPr lang="en-US" sz="2800" dirty="0" smtClean="0">
                <a:latin typeface="+mn-lt"/>
                <a:cs typeface="+mn-cs"/>
              </a:rPr>
              <a:t>/ </a:t>
            </a:r>
            <a:r>
              <a:rPr lang="en-US" sz="2800" dirty="0" err="1" smtClean="0">
                <a:latin typeface="+mn-lt"/>
                <a:cs typeface="+mn-cs"/>
              </a:rPr>
              <a:t>Instrumentação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 err="1" smtClean="0">
                <a:latin typeface="+mn-lt"/>
                <a:cs typeface="+mn-cs"/>
              </a:rPr>
              <a:t>utilizada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0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792" y="12229"/>
            <a:ext cx="8229600" cy="1046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Protocolos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dos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Níveis</a:t>
            </a:r>
            <a:endParaRPr lang="en-US" sz="3100" kern="0" dirty="0" smtClean="0">
              <a:latin typeface="Arial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Intermediário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e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Avançado</a:t>
            </a:r>
            <a:endParaRPr lang="en-US" sz="3100" dirty="0"/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>
          <a:xfrm>
            <a:off x="673392" y="1600200"/>
            <a:ext cx="7772400" cy="3886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pt-BR" sz="2700" b="0" dirty="0" smtClean="0">
                <a:solidFill>
                  <a:schemeClr val="tx1"/>
                </a:solidFill>
              </a:rPr>
              <a:t>Os objetivos são </a:t>
            </a:r>
            <a:r>
              <a:rPr lang="pt-BR" sz="2700" b="0" dirty="0">
                <a:solidFill>
                  <a:schemeClr val="tx1"/>
                </a:solidFill>
              </a:rPr>
              <a:t>tipicamente </a:t>
            </a:r>
            <a:r>
              <a:rPr lang="pt-BR" sz="2700" b="0" dirty="0" smtClean="0">
                <a:solidFill>
                  <a:schemeClr val="tx1"/>
                </a:solidFill>
              </a:rPr>
              <a:t>para se obter uma </a:t>
            </a:r>
            <a:r>
              <a:rPr lang="pt-BR" sz="2700" b="0" dirty="0">
                <a:solidFill>
                  <a:schemeClr val="tx1"/>
                </a:solidFill>
              </a:rPr>
              <a:t>avaliação mais detalhada (tipicamente desagregada) para identificar como melhorar o </a:t>
            </a:r>
            <a:r>
              <a:rPr lang="pt-BR" sz="2700" b="0" dirty="0" smtClean="0">
                <a:solidFill>
                  <a:schemeClr val="tx1"/>
                </a:solidFill>
              </a:rPr>
              <a:t>desempenho dos sistemas.</a:t>
            </a:r>
            <a:endParaRPr lang="pt-BR" sz="27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pt-BR" sz="2700" b="0" dirty="0">
                <a:solidFill>
                  <a:schemeClr val="tx1"/>
                </a:solidFill>
              </a:rPr>
              <a:t>A ênfase está em medições físicas em vez de </a:t>
            </a:r>
            <a:r>
              <a:rPr lang="pt-BR" sz="2700" b="0" dirty="0" smtClean="0">
                <a:solidFill>
                  <a:schemeClr val="tx1"/>
                </a:solidFill>
              </a:rPr>
              <a:t>questionários e entrevistas.</a:t>
            </a:r>
            <a:endParaRPr lang="pt-BR" sz="27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pt-BR" sz="2700" b="0" dirty="0">
                <a:solidFill>
                  <a:schemeClr val="tx1"/>
                </a:solidFill>
              </a:rPr>
              <a:t>As medições </a:t>
            </a:r>
            <a:r>
              <a:rPr lang="pt-BR" sz="2700" b="0" dirty="0" smtClean="0">
                <a:solidFill>
                  <a:schemeClr val="tx1"/>
                </a:solidFill>
              </a:rPr>
              <a:t>são em </a:t>
            </a:r>
            <a:r>
              <a:rPr lang="pt-BR" sz="2700" b="0" dirty="0">
                <a:solidFill>
                  <a:schemeClr val="tx1"/>
                </a:solidFill>
              </a:rPr>
              <a:t>maior frequência </a:t>
            </a:r>
            <a:r>
              <a:rPr lang="pt-BR" sz="2700" b="0" dirty="0" smtClean="0">
                <a:solidFill>
                  <a:schemeClr val="tx1"/>
                </a:solidFill>
              </a:rPr>
              <a:t>e </a:t>
            </a:r>
            <a:r>
              <a:rPr lang="pt-BR" sz="2700" b="0" dirty="0">
                <a:solidFill>
                  <a:schemeClr val="tx1"/>
                </a:solidFill>
              </a:rPr>
              <a:t>com maior </a:t>
            </a:r>
            <a:r>
              <a:rPr lang="pt-BR" sz="2700" b="0" dirty="0" smtClean="0">
                <a:solidFill>
                  <a:schemeClr val="tx1"/>
                </a:solidFill>
              </a:rPr>
              <a:t>abrangência/resolução espacial.</a:t>
            </a:r>
            <a:endParaRPr lang="en-US" sz="27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1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46440"/>
            <a:ext cx="9137650" cy="58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72499" cy="48768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Objetivos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Caracterizar o perfil de consumo de energia no edifício e seu custos.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Estabelecer um ranking de desempenho energético.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Estimar potenciais de poupança de energia.</a:t>
            </a:r>
          </a:p>
          <a:p>
            <a:pPr>
              <a:buClr>
                <a:srgbClr val="FFFF00"/>
              </a:buClr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Métrica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Identificar e catalogar as características básicas do edifício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Contas de consumo de energia – período anual.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Índices de consumo e custos de energia (por unidade de área) – período anual.</a:t>
            </a:r>
          </a:p>
          <a:p>
            <a:pPr>
              <a:buClr>
                <a:srgbClr val="FFFF00"/>
              </a:buClr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Benchmarks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Classificação do Edifício (Energy Star nos EUA) por tipo de construção, zona climática (no Brasil está sendo criada).</a:t>
            </a:r>
          </a:p>
          <a:p>
            <a:pPr lvl="1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ü"/>
              <a:defRPr/>
            </a:pPr>
            <a:r>
              <a:rPr lang="pt-BR" sz="2200" b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Classificação do desempenho energético do edifício.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2188"/>
            <a:ext cx="79248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Consumo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de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Energia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Básico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66837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nergy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66800"/>
            <a:ext cx="9137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" name="Picture 441" descr="Energy Bas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0" y="1295400"/>
            <a:ext cx="5171209" cy="495869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272188"/>
            <a:ext cx="7924800" cy="5693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hangingPunct="0">
              <a:defRPr/>
            </a:pPr>
            <a:r>
              <a:rPr lang="en-US" sz="3100" kern="0" dirty="0" err="1" smtClean="0">
                <a:latin typeface="Arial"/>
                <a:ea typeface="+mj-ea"/>
                <a:cs typeface="+mj-cs"/>
              </a:rPr>
              <a:t>Consumo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de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Energia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–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Nível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r>
              <a:rPr lang="en-US" sz="3100" kern="0" dirty="0" err="1" smtClean="0">
                <a:latin typeface="Arial"/>
                <a:ea typeface="+mj-ea"/>
                <a:cs typeface="+mj-cs"/>
              </a:rPr>
              <a:t>Básico</a:t>
            </a:r>
            <a:r>
              <a:rPr lang="en-US" sz="3100" kern="0" dirty="0" smtClean="0">
                <a:latin typeface="Arial"/>
                <a:ea typeface="+mj-ea"/>
                <a:cs typeface="+mj-cs"/>
              </a:rPr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4055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5167</TotalTime>
  <Words>901</Words>
  <Application>Microsoft Office PowerPoint</Application>
  <PresentationFormat>On-screen Show (4:3)</PresentationFormat>
  <Paragraphs>180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Emerson Climate Technology-white</vt:lpstr>
      <vt:lpstr>Acrobat Document</vt:lpstr>
      <vt:lpstr>Worksheet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Edifício Sede da ASHRAE Atlanta - GA – EUA  Reforma finalizada em 07/2008</vt:lpstr>
      <vt:lpstr>Consumo de Energia</vt:lpstr>
      <vt:lpstr>Consumo Médio Diário - Pré e Pós Reforma</vt:lpstr>
      <vt:lpstr>Consumo de Água Anual</vt:lpstr>
      <vt:lpstr>Resultados das Pesquisas de Satisfação dos Usuários</vt:lpstr>
      <vt:lpstr>Gradientes de Temperatura – Forro ao Piso</vt:lpstr>
      <vt:lpstr>Gradientes de Temperatura – Forro ao Piso</vt:lpstr>
      <vt:lpstr>Resultados das Pesquisas de Satisfação dos Usuários</vt:lpstr>
      <vt:lpstr>Resultados das Pesquisas de Satisfação dos Usuários</vt:lpstr>
      <vt:lpstr>Medição da Vazão na Tomada de Ar Externo</vt:lpstr>
      <vt:lpstr>Medição Contínua de CO2  Sala de Reuniões do Centro Educacional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358</cp:revision>
  <dcterms:created xsi:type="dcterms:W3CDTF">2002-10-24T12:57:35Z</dcterms:created>
  <dcterms:modified xsi:type="dcterms:W3CDTF">2016-08-26T04:28:02Z</dcterms:modified>
</cp:coreProperties>
</file>