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551" r:id="rId2"/>
    <p:sldId id="584" r:id="rId3"/>
    <p:sldId id="571" r:id="rId4"/>
    <p:sldId id="586" r:id="rId5"/>
    <p:sldId id="589" r:id="rId6"/>
    <p:sldId id="592" r:id="rId7"/>
    <p:sldId id="593" r:id="rId8"/>
    <p:sldId id="594" r:id="rId9"/>
    <p:sldId id="624" r:id="rId10"/>
    <p:sldId id="599" r:id="rId11"/>
    <p:sldId id="600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595" r:id="rId36"/>
    <p:sldId id="596" r:id="rId37"/>
    <p:sldId id="597" r:id="rId38"/>
    <p:sldId id="59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046A"/>
    <a:srgbClr val="000099"/>
    <a:srgbClr val="CC3300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>
      <p:cViewPr>
        <p:scale>
          <a:sx n="69" d="100"/>
          <a:sy n="69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F1271-42EF-4BCF-8428-8128763D4FC0}" type="slidenum">
              <a:rPr lang="en-US" altLang="pt-BR" smtClean="0"/>
              <a:pPr/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170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9345-6F65-4A94-B4C5-3EA002B5804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335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2.xls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99655" y="3699164"/>
            <a:ext cx="7392578" cy="9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Operação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Manutenção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Gelada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697235"/>
            <a:ext cx="7315200" cy="63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</a:t>
            </a:r>
            <a:r>
              <a:rPr lang="en-US" altLang="pt-BR" sz="1700" dirty="0" smtClean="0">
                <a:solidFill>
                  <a:srgbClr val="CC3300"/>
                </a:solidFill>
              </a:rPr>
              <a:t>Cleto  </a:t>
            </a:r>
          </a:p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Maurício de Barros –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Consultar</a:t>
            </a:r>
            <a:r>
              <a:rPr lang="en-US" altLang="pt-BR" sz="1700" dirty="0" smtClean="0">
                <a:solidFill>
                  <a:srgbClr val="CC3300"/>
                </a:solidFill>
              </a:rPr>
              <a:t>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Engenharia</a:t>
            </a:r>
            <a:r>
              <a:rPr lang="en-US" altLang="pt-BR" sz="1700" dirty="0" smtClean="0">
                <a:solidFill>
                  <a:srgbClr val="CC3300"/>
                </a:solidFill>
              </a:rPr>
              <a:t>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Ltda</a:t>
            </a:r>
            <a:endParaRPr lang="en-US" altLang="pt-BR" sz="1700" dirty="0" smtClean="0">
              <a:solidFill>
                <a:srgbClr val="CC3300"/>
              </a:solidFill>
            </a:endParaRP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Principais </a:t>
            </a:r>
            <a:r>
              <a:rPr lang="pt-BR" altLang="pt-BR" sz="3100" b="0" i="0" dirty="0" smtClean="0">
                <a:solidFill>
                  <a:schemeClr val="tx1"/>
                </a:solidFill>
                <a:effectLst/>
              </a:rPr>
              <a:t>Causas da Síndrome de Baixo </a:t>
            </a:r>
            <a:r>
              <a:rPr lang="el-GR" altLang="pt-BR" sz="3100" b="0" dirty="0" smtClean="0">
                <a:solidFill>
                  <a:schemeClr val="tx1"/>
                </a:solidFill>
              </a:rPr>
              <a:t>Δ</a:t>
            </a:r>
            <a:r>
              <a:rPr lang="pt-BR" altLang="pt-BR" sz="3100" b="0" dirty="0" smtClean="0">
                <a:solidFill>
                  <a:schemeClr val="tx1"/>
                </a:solidFill>
              </a:rPr>
              <a:t>T</a:t>
            </a:r>
            <a:endParaRPr lang="pt-BR" altLang="pt-BR" sz="3100" b="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8458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CAUSAS COMUNS: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Setpoint baixo, fora das condições de projeto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Válvulas de controle inoperantes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Falta de calibração de sensores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Falta de </a:t>
            </a:r>
            <a:r>
              <a:rPr lang="pt-BR" altLang="pt-BR" b="0" kern="0" dirty="0" err="1" smtClean="0">
                <a:solidFill>
                  <a:schemeClr val="tx1"/>
                </a:solidFill>
              </a:rPr>
              <a:t>intertravamento</a:t>
            </a:r>
            <a:r>
              <a:rPr lang="pt-BR" altLang="pt-BR" b="0" kern="0" dirty="0" smtClean="0">
                <a:solidFill>
                  <a:schemeClr val="tx1"/>
                </a:solidFill>
              </a:rPr>
              <a:t> da válvula com o condicionador de ar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Vazamento em válvula de controle fechada (close-off)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Filtro de ar sujo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Incrustação na serpentina (água ou ar) </a:t>
            </a:r>
          </a:p>
          <a:p>
            <a:pPr>
              <a:defRPr/>
            </a:pPr>
            <a:r>
              <a:rPr lang="pt-BR" altLang="pt-BR" b="0" kern="0" dirty="0">
                <a:solidFill>
                  <a:schemeClr val="tx1"/>
                </a:solidFill>
              </a:rPr>
              <a:t>Falta de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balanceamento ou </a:t>
            </a:r>
            <a:r>
              <a:rPr lang="pt-BR" altLang="pt-BR" b="0" kern="0" dirty="0" err="1" smtClean="0">
                <a:solidFill>
                  <a:schemeClr val="tx1"/>
                </a:solidFill>
              </a:rPr>
              <a:t>rebalanceamento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Serpentinas mal selecionadas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Válvulas de controle mal selecionadas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Ligação hidráulica invertida do condicionador de ar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Substituição de condicionadores de ar e válvulas de controle sem respeitar o </a:t>
            </a:r>
            <a:r>
              <a:rPr lang="el-GR" altLang="pt-BR" b="0" kern="0" dirty="0" smtClean="0">
                <a:solidFill>
                  <a:schemeClr val="tx1"/>
                </a:solidFill>
              </a:rPr>
              <a:t>Δ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 de projeto original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Temperatura de alimentação de água gelada elevada (setpoint errado, deficiência no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Chiller</a:t>
            </a:r>
            <a:r>
              <a:rPr lang="pt-BR" altLang="pt-BR" b="0" kern="0" dirty="0" smtClean="0">
                <a:solidFill>
                  <a:schemeClr val="tx1"/>
                </a:solidFill>
              </a:rPr>
              <a:t>, mistura de água quente pelo </a:t>
            </a:r>
            <a:r>
              <a:rPr lang="pt-BR" altLang="pt-BR" b="0" kern="0" dirty="0" err="1" smtClean="0">
                <a:solidFill>
                  <a:schemeClr val="tx1"/>
                </a:solidFill>
              </a:rPr>
              <a:t>bypass</a:t>
            </a:r>
            <a:r>
              <a:rPr lang="pt-BR" altLang="pt-BR" b="0" kern="0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Cargas de processo sem controle (indústria)</a:t>
            </a:r>
          </a:p>
          <a:p>
            <a:pPr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6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2" y="228600"/>
            <a:ext cx="6619875" cy="685800"/>
          </a:xfrm>
        </p:spPr>
        <p:txBody>
          <a:bodyPr/>
          <a:lstStyle/>
          <a:p>
            <a:r>
              <a:rPr lang="pt-BR" altLang="pt-BR" sz="3100" b="0" i="0" dirty="0" smtClean="0">
                <a:solidFill>
                  <a:schemeClr val="tx1"/>
                </a:solidFill>
                <a:effectLst/>
              </a:rPr>
              <a:t>Impactos na Operação da CAG</a:t>
            </a:r>
            <a:endParaRPr lang="pt-BR" altLang="pt-BR" sz="3100" b="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8534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OPERAÇÃO DA CAG COM </a:t>
            </a:r>
            <a:r>
              <a:rPr lang="el-GR" altLang="pt-BR" kern="0" dirty="0" smtClean="0">
                <a:solidFill>
                  <a:schemeClr val="tx1"/>
                </a:solidFill>
              </a:rPr>
              <a:t>Δ</a:t>
            </a:r>
            <a:r>
              <a:rPr lang="pt-BR" altLang="pt-BR" kern="0" dirty="0" smtClean="0">
                <a:solidFill>
                  <a:schemeClr val="tx1"/>
                </a:solidFill>
              </a:rPr>
              <a:t>T DE PROJETO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71600"/>
            <a:ext cx="6915150" cy="50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90"/>
          <p:cNvSpPr txBox="1">
            <a:spLocks noChangeArrowheads="1"/>
          </p:cNvSpPr>
          <p:nvPr/>
        </p:nvSpPr>
        <p:spPr bwMode="auto">
          <a:xfrm rot="16200000">
            <a:off x="4890701" y="2757101"/>
            <a:ext cx="1066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200" dirty="0" smtClean="0">
                <a:solidFill>
                  <a:srgbClr val="000000"/>
                </a:solidFill>
                <a:latin typeface="+mj-lt"/>
                <a:cs typeface="+mn-cs"/>
              </a:rPr>
              <a:t>BY-PASS</a:t>
            </a:r>
            <a:endParaRPr lang="pt-BR" sz="12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66" y="4127458"/>
            <a:ext cx="2213834" cy="265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334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19875" cy="573088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Impactos na Operação da CAG</a:t>
            </a:r>
            <a:endParaRPr lang="pt-BR" altLang="pt-BR" sz="3100" b="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8534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OPERAÇÃO DA CAG COM </a:t>
            </a:r>
            <a:r>
              <a:rPr lang="el-GR" altLang="pt-BR" b="0" kern="0" dirty="0" smtClean="0">
                <a:solidFill>
                  <a:schemeClr val="tx1"/>
                </a:solidFill>
              </a:rPr>
              <a:t>Δ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 DE PROJETO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71600"/>
            <a:ext cx="6915150" cy="50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90"/>
          <p:cNvSpPr txBox="1">
            <a:spLocks noChangeArrowheads="1"/>
          </p:cNvSpPr>
          <p:nvPr/>
        </p:nvSpPr>
        <p:spPr bwMode="auto">
          <a:xfrm rot="-5400000">
            <a:off x="4862900" y="2757100"/>
            <a:ext cx="1066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200" dirty="0" smtClean="0">
                <a:solidFill>
                  <a:srgbClr val="000000"/>
                </a:solidFill>
                <a:latin typeface="+mj-lt"/>
                <a:cs typeface="+mn-cs"/>
              </a:rPr>
              <a:t>BY-PASS</a:t>
            </a:r>
            <a:endParaRPr lang="pt-BR" sz="12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42876"/>
            <a:ext cx="3200400" cy="263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9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19875" cy="5730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Impactos na Operação da CAG</a:t>
            </a:r>
            <a:endParaRPr lang="pt-BR" altLang="pt-BR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8534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/>
              <a:t>OPERAÇÃO DA CAG COM BAIXO </a:t>
            </a:r>
            <a:r>
              <a:rPr lang="el-GR" altLang="pt-BR" kern="0" dirty="0" smtClean="0"/>
              <a:t>Δ</a:t>
            </a:r>
            <a:r>
              <a:rPr lang="pt-BR" altLang="pt-BR" kern="0" dirty="0" smtClean="0"/>
              <a:t>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5890"/>
            <a:ext cx="6915150" cy="50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0"/>
          <p:cNvSpPr txBox="1">
            <a:spLocks noChangeArrowheads="1"/>
          </p:cNvSpPr>
          <p:nvPr/>
        </p:nvSpPr>
        <p:spPr bwMode="auto">
          <a:xfrm rot="16200000">
            <a:off x="4890701" y="2757101"/>
            <a:ext cx="1066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200" dirty="0" smtClean="0">
                <a:solidFill>
                  <a:srgbClr val="000000"/>
                </a:solidFill>
                <a:latin typeface="+mj-lt"/>
                <a:cs typeface="+mn-cs"/>
              </a:rPr>
              <a:t>BY-PASS</a:t>
            </a:r>
            <a:endParaRPr lang="pt-BR" sz="12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2224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19875" cy="496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Impactos na Operação da CAG</a:t>
            </a:r>
            <a:endParaRPr lang="pt-BR" altLang="pt-BR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8534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/>
              <a:t>OPERAÇÃO DA CAG COM BAIXO </a:t>
            </a:r>
            <a:r>
              <a:rPr lang="el-GR" altLang="pt-BR" kern="0" dirty="0" smtClean="0"/>
              <a:t>Δ</a:t>
            </a:r>
            <a:r>
              <a:rPr lang="pt-BR" altLang="pt-BR" kern="0" dirty="0" smtClean="0"/>
              <a:t>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5890"/>
            <a:ext cx="6915150" cy="50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0"/>
          <p:cNvSpPr txBox="1">
            <a:spLocks noChangeArrowheads="1"/>
          </p:cNvSpPr>
          <p:nvPr/>
        </p:nvSpPr>
        <p:spPr bwMode="auto">
          <a:xfrm rot="16200000">
            <a:off x="4890701" y="2757101"/>
            <a:ext cx="1066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200" dirty="0" smtClean="0">
                <a:solidFill>
                  <a:srgbClr val="000000"/>
                </a:solidFill>
                <a:latin typeface="+mj-lt"/>
                <a:cs typeface="+mn-cs"/>
              </a:rPr>
              <a:t>BY-PASS</a:t>
            </a:r>
            <a:endParaRPr lang="pt-BR" sz="12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114800"/>
            <a:ext cx="3152774" cy="25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6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19875" cy="496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Impactos na Operação da CAG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184275"/>
            <a:ext cx="85344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OPERAÇÃO DA CAG COM BAIXO </a:t>
            </a:r>
            <a:r>
              <a:rPr lang="el-GR" altLang="pt-BR" kern="0" dirty="0" smtClean="0">
                <a:solidFill>
                  <a:schemeClr val="tx1"/>
                </a:solidFill>
              </a:rPr>
              <a:t>Δ</a:t>
            </a:r>
            <a:r>
              <a:rPr lang="pt-BR" altLang="pt-BR" kern="0" dirty="0" smtClean="0">
                <a:solidFill>
                  <a:schemeClr val="tx1"/>
                </a:solidFill>
              </a:rPr>
              <a:t>T: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kern="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Maior consumo da BAGS em função da maior vazão de água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gelada.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Maior número de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Chillers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em operação para evitar fluxo invertido no by-pass e a mistura da água mais quente do retorno pelo excesso de vazão da bomba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secundária.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Maior consumo de bombas primárias (BAGP), bombas de condensação (BAC)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e ventiladores das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torres de resfriamento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em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função do maior número de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Chillers em operação.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19875" cy="5730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Impactos na Operação da CAG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8534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OPERAÇÃO </a:t>
            </a:r>
            <a:r>
              <a:rPr lang="pt-BR" altLang="pt-BR" kern="0" dirty="0">
                <a:solidFill>
                  <a:schemeClr val="tx1"/>
                </a:solidFill>
              </a:rPr>
              <a:t>DA CAG COM BAIXO </a:t>
            </a:r>
            <a:r>
              <a:rPr lang="el-GR" altLang="pt-BR" kern="0" dirty="0">
                <a:solidFill>
                  <a:schemeClr val="tx1"/>
                </a:solidFill>
              </a:rPr>
              <a:t>Δ</a:t>
            </a:r>
            <a:r>
              <a:rPr lang="pt-BR" altLang="pt-BR" kern="0" dirty="0" smtClean="0">
                <a:solidFill>
                  <a:schemeClr val="tx1"/>
                </a:solidFill>
              </a:rPr>
              <a:t>T E PRIMÁRIO VARIÁVEL:</a:t>
            </a: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1544"/>
            <a:ext cx="6535458" cy="493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60574"/>
            <a:ext cx="2133600" cy="255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7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213" y="1295400"/>
            <a:ext cx="76327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SERPENTINA</a:t>
            </a: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Calor Sensível: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i="1" kern="0" dirty="0" smtClean="0">
                <a:solidFill>
                  <a:schemeClr val="tx1"/>
                </a:solidFill>
              </a:rPr>
              <a:t>q= UA </a:t>
            </a:r>
            <a:r>
              <a:rPr lang="el-GR" altLang="pt-BR" b="0" i="1" kern="0" dirty="0" smtClean="0">
                <a:solidFill>
                  <a:schemeClr val="tx1"/>
                </a:solidFill>
              </a:rPr>
              <a:t>Δ</a:t>
            </a:r>
            <a:r>
              <a:rPr lang="pt-BR" altLang="pt-BR" b="0" i="1" kern="0" dirty="0" err="1" smtClean="0">
                <a:solidFill>
                  <a:schemeClr val="tx1"/>
                </a:solidFill>
              </a:rPr>
              <a:t>T</a:t>
            </a:r>
            <a:r>
              <a:rPr lang="pt-BR" altLang="pt-BR" b="0" i="1" kern="0" baseline="-25000" dirty="0" err="1" smtClean="0">
                <a:solidFill>
                  <a:schemeClr val="tx1"/>
                </a:solidFill>
              </a:rPr>
              <a:t>m</a:t>
            </a:r>
            <a:endParaRPr lang="pt-BR" altLang="pt-BR" b="0" i="1" kern="0" baseline="-2500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l-GR" altLang="pt-BR" b="0" i="1" kern="0" dirty="0">
                <a:solidFill>
                  <a:schemeClr val="tx1"/>
                </a:solidFill>
              </a:rPr>
              <a:t>Δ</a:t>
            </a:r>
            <a:r>
              <a:rPr lang="pt-BR" altLang="pt-BR" b="0" i="1" kern="0" dirty="0" err="1" smtClean="0">
                <a:solidFill>
                  <a:schemeClr val="tx1"/>
                </a:solidFill>
              </a:rPr>
              <a:t>T</a:t>
            </a:r>
            <a:r>
              <a:rPr lang="pt-BR" altLang="pt-BR" b="0" i="1" kern="0" baseline="-25000" dirty="0" err="1" smtClean="0">
                <a:solidFill>
                  <a:schemeClr val="tx1"/>
                </a:solidFill>
              </a:rPr>
              <a:t>m</a:t>
            </a:r>
            <a:r>
              <a:rPr lang="pt-BR" altLang="pt-BR" b="0" kern="0" dirty="0" smtClean="0">
                <a:solidFill>
                  <a:schemeClr val="tx1"/>
                </a:solidFill>
              </a:rPr>
              <a:t>= 	  (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T</a:t>
            </a:r>
            <a:r>
              <a:rPr lang="pt-BR" altLang="pt-BR" b="0" i="1" kern="0" baseline="-25000" dirty="0" smtClean="0">
                <a:solidFill>
                  <a:schemeClr val="tx1"/>
                </a:solidFill>
              </a:rPr>
              <a:t>a1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-T</a:t>
            </a:r>
            <a:r>
              <a:rPr lang="pt-BR" altLang="pt-BR" b="0" i="1" kern="0" baseline="-25000" dirty="0" smtClean="0">
                <a:solidFill>
                  <a:schemeClr val="tx1"/>
                </a:solidFill>
              </a:rPr>
              <a:t>w2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) - </a:t>
            </a:r>
            <a:r>
              <a:rPr lang="pt-BR" altLang="pt-BR" b="0" kern="0" dirty="0">
                <a:solidFill>
                  <a:schemeClr val="tx1"/>
                </a:solidFill>
              </a:rPr>
              <a:t>(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T</a:t>
            </a:r>
            <a:r>
              <a:rPr lang="pt-BR" altLang="pt-BR" b="0" i="1" kern="0" baseline="-25000" dirty="0" smtClean="0">
                <a:solidFill>
                  <a:schemeClr val="tx1"/>
                </a:solidFill>
              </a:rPr>
              <a:t>a2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-T</a:t>
            </a:r>
            <a:r>
              <a:rPr lang="pt-BR" altLang="pt-BR" b="0" i="1" kern="0" baseline="-25000" dirty="0" smtClean="0">
                <a:solidFill>
                  <a:schemeClr val="tx1"/>
                </a:solidFill>
              </a:rPr>
              <a:t>w1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  <a:defRPr/>
            </a:pPr>
            <a:r>
              <a:rPr lang="pt-BR" altLang="pt-BR" b="0" i="1" kern="0" dirty="0" smtClean="0">
                <a:solidFill>
                  <a:schemeClr val="tx1"/>
                </a:solidFill>
              </a:rPr>
              <a:t>	</a:t>
            </a:r>
            <a:endParaRPr lang="pt-BR" altLang="pt-BR" b="0" i="1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i="1" kern="0" dirty="0" smtClean="0">
                <a:solidFill>
                  <a:schemeClr val="tx1"/>
                </a:solidFill>
              </a:rPr>
              <a:t>	</a:t>
            </a:r>
            <a:r>
              <a:rPr lang="pt-BR" altLang="pt-BR" b="0" i="1" kern="0" dirty="0" err="1" smtClean="0">
                <a:solidFill>
                  <a:schemeClr val="tx1"/>
                </a:solidFill>
              </a:rPr>
              <a:t>ln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[(</a:t>
            </a:r>
            <a:r>
              <a:rPr lang="pt-BR" altLang="pt-BR" b="0" i="1" kern="0" dirty="0">
                <a:solidFill>
                  <a:schemeClr val="tx1"/>
                </a:solidFill>
              </a:rPr>
              <a:t>T</a:t>
            </a:r>
            <a:r>
              <a:rPr lang="pt-BR" altLang="pt-BR" b="0" i="1" kern="0" baseline="-25000" dirty="0">
                <a:solidFill>
                  <a:schemeClr val="tx1"/>
                </a:solidFill>
              </a:rPr>
              <a:t>a1</a:t>
            </a:r>
            <a:r>
              <a:rPr lang="pt-BR" altLang="pt-BR" b="0" i="1" kern="0" dirty="0">
                <a:solidFill>
                  <a:schemeClr val="tx1"/>
                </a:solidFill>
              </a:rPr>
              <a:t>-T</a:t>
            </a:r>
            <a:r>
              <a:rPr lang="pt-BR" altLang="pt-BR" b="0" i="1" kern="0" baseline="-25000" dirty="0">
                <a:solidFill>
                  <a:schemeClr val="tx1"/>
                </a:solidFill>
              </a:rPr>
              <a:t>w2</a:t>
            </a:r>
            <a:r>
              <a:rPr lang="pt-BR" altLang="pt-BR" b="0" i="1" kern="0" dirty="0">
                <a:solidFill>
                  <a:schemeClr val="tx1"/>
                </a:solidFill>
              </a:rPr>
              <a:t>) 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/ </a:t>
            </a:r>
            <a:r>
              <a:rPr lang="pt-BR" altLang="pt-BR" b="0" kern="0" dirty="0">
                <a:solidFill>
                  <a:schemeClr val="tx1"/>
                </a:solidFill>
              </a:rPr>
              <a:t>(</a:t>
            </a:r>
            <a:r>
              <a:rPr lang="pt-BR" altLang="pt-BR" b="0" i="1" kern="0" dirty="0">
                <a:solidFill>
                  <a:schemeClr val="tx1"/>
                </a:solidFill>
              </a:rPr>
              <a:t>T</a:t>
            </a:r>
            <a:r>
              <a:rPr lang="pt-BR" altLang="pt-BR" b="0" i="1" kern="0" baseline="-25000" dirty="0">
                <a:solidFill>
                  <a:schemeClr val="tx1"/>
                </a:solidFill>
              </a:rPr>
              <a:t>a2</a:t>
            </a:r>
            <a:r>
              <a:rPr lang="pt-BR" altLang="pt-BR" b="0" i="1" kern="0" dirty="0">
                <a:solidFill>
                  <a:schemeClr val="tx1"/>
                </a:solidFill>
              </a:rPr>
              <a:t>-T</a:t>
            </a:r>
            <a:r>
              <a:rPr lang="pt-BR" altLang="pt-BR" b="0" i="1" kern="0" baseline="-25000" dirty="0">
                <a:solidFill>
                  <a:schemeClr val="tx1"/>
                </a:solidFill>
              </a:rPr>
              <a:t>w1</a:t>
            </a:r>
            <a:r>
              <a:rPr lang="pt-BR" altLang="pt-BR" b="0" i="1" kern="0" dirty="0" smtClean="0">
                <a:solidFill>
                  <a:schemeClr val="tx1"/>
                </a:solidFill>
              </a:rPr>
              <a:t>)</a:t>
            </a:r>
            <a:r>
              <a:rPr lang="pt-BR" altLang="pt-BR" b="0" kern="0" dirty="0" smtClean="0">
                <a:solidFill>
                  <a:schemeClr val="tx1"/>
                </a:solidFill>
              </a:rPr>
              <a:t>]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 bwMode="auto">
          <a:xfrm>
            <a:off x="1676400" y="3657600"/>
            <a:ext cx="259080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82321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 smtClean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230282" cy="22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2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213" y="1295400"/>
            <a:ext cx="76327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VÁLVULAS DE CONTROLE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971675"/>
            <a:ext cx="7296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90800"/>
            <a:ext cx="2476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571750"/>
            <a:ext cx="2352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81275"/>
            <a:ext cx="2419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08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213" y="1295400"/>
            <a:ext cx="76327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VÁLVULAS </a:t>
            </a:r>
            <a:r>
              <a:rPr lang="pt-BR" altLang="pt-BR" kern="0" dirty="0">
                <a:solidFill>
                  <a:schemeClr val="tx1"/>
                </a:solidFill>
              </a:rPr>
              <a:t>DE </a:t>
            </a:r>
            <a:r>
              <a:rPr lang="pt-BR" altLang="pt-BR" kern="0" dirty="0" smtClean="0">
                <a:solidFill>
                  <a:schemeClr val="tx1"/>
                </a:solidFill>
              </a:rPr>
              <a:t>CONTROLE - AUTORIDADE</a:t>
            </a:r>
            <a:endParaRPr lang="pt-BR" altLang="pt-BR" kern="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5000"/>
            <a:ext cx="36671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076950"/>
            <a:ext cx="4629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7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 - Approach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143000"/>
            <a:ext cx="704850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0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08075"/>
            <a:ext cx="83820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DESEMPENHO DA SERPENTINA, VAZÃO DE ÁGUA E </a:t>
            </a:r>
            <a:r>
              <a:rPr lang="el-GR" altLang="pt-BR" kern="0" dirty="0" smtClean="0">
                <a:solidFill>
                  <a:schemeClr val="tx1"/>
                </a:solidFill>
              </a:rPr>
              <a:t>Δ</a:t>
            </a:r>
            <a:r>
              <a:rPr lang="pt-BR" altLang="pt-BR" kern="0" dirty="0" smtClean="0">
                <a:solidFill>
                  <a:schemeClr val="tx1"/>
                </a:solidFill>
              </a:rPr>
              <a:t>T</a:t>
            </a:r>
            <a:endParaRPr lang="pt-BR" altLang="pt-BR" kern="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65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01040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02" y="5134560"/>
            <a:ext cx="3159033" cy="1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6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SIMULAÇÃO DE DESEMPENHO COM SOFTWARE DE SELEÇÃO: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Fabricante Nacional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Gabinete tamanho 10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ton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Calor total = 35 </a:t>
            </a:r>
            <a:r>
              <a:rPr lang="pt-BR" altLang="pt-BR" b="0" kern="0" dirty="0">
                <a:solidFill>
                  <a:schemeClr val="tx1"/>
                </a:solidFill>
              </a:rPr>
              <a:t>k</a:t>
            </a:r>
            <a:r>
              <a:rPr lang="pt-BR" altLang="pt-BR" b="0" kern="0" dirty="0" smtClean="0">
                <a:solidFill>
                  <a:schemeClr val="tx1"/>
                </a:solidFill>
              </a:rPr>
              <a:t>W = 10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ton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Vazão de ar = 6.800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m³/h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TBS / TBU =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25°C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/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18°C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Temperatura de entrada da água =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7.0°C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Vazão de água =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5.5 m³/h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(</a:t>
            </a:r>
            <a:r>
              <a:rPr lang="el-GR" altLang="pt-BR" b="0" kern="0" dirty="0" smtClean="0">
                <a:solidFill>
                  <a:schemeClr val="tx1"/>
                </a:solidFill>
              </a:rPr>
              <a:t>Δ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T=5.5°C</a:t>
            </a:r>
            <a:r>
              <a:rPr lang="pt-BR" altLang="pt-BR" b="0" kern="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Serpentina selecionada: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6 filas / 11 circuitos / 9 FPI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24" y="1752600"/>
            <a:ext cx="1230282" cy="22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5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900" kern="0" dirty="0" smtClean="0">
                <a:solidFill>
                  <a:schemeClr val="tx1"/>
                </a:solidFill>
              </a:rPr>
              <a:t>SIMULAÇÃO – CARGA PARCIAL: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600" b="0" kern="0" dirty="0" smtClean="0">
                <a:solidFill>
                  <a:schemeClr val="tx1"/>
                </a:solidFill>
              </a:rPr>
              <a:t>Gabinete tamanho 10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ton</a:t>
            </a:r>
            <a:endParaRPr lang="pt-BR" altLang="pt-BR" sz="1600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600" b="0" kern="0" dirty="0" smtClean="0">
                <a:solidFill>
                  <a:schemeClr val="tx1"/>
                </a:solidFill>
              </a:rPr>
              <a:t>Carga térmica = 35 kW =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10 ton</a:t>
            </a:r>
            <a:endParaRPr lang="pt-BR" altLang="pt-BR" sz="1600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sz="1600" b="0" kern="0" dirty="0">
                <a:solidFill>
                  <a:schemeClr val="tx1"/>
                </a:solidFill>
              </a:rPr>
              <a:t>Vazão de água =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5.5 m³/h </a:t>
            </a:r>
            <a:r>
              <a:rPr lang="pt-BR" altLang="pt-BR" sz="1600" b="0" kern="0" dirty="0">
                <a:solidFill>
                  <a:schemeClr val="tx1"/>
                </a:solidFill>
              </a:rPr>
              <a:t>(</a:t>
            </a:r>
            <a:r>
              <a:rPr lang="el-GR" altLang="pt-BR" sz="1600" b="0" kern="0" dirty="0">
                <a:solidFill>
                  <a:schemeClr val="tx1"/>
                </a:solidFill>
              </a:rPr>
              <a:t>Δ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T=5.5°C</a:t>
            </a:r>
            <a:r>
              <a:rPr lang="pt-BR" altLang="pt-BR" sz="1600" b="0" kern="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pt-BR" altLang="pt-BR" sz="1600" b="0" kern="0" dirty="0">
                <a:solidFill>
                  <a:schemeClr val="tx1"/>
                </a:solidFill>
              </a:rPr>
              <a:t>Serpentina: 6 filas / 11 circuitos / 9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FPI</a:t>
            </a:r>
          </a:p>
          <a:p>
            <a:pPr marL="0" indent="0">
              <a:buNone/>
              <a:defRPr/>
            </a:pPr>
            <a:endParaRPr lang="en-GB" altLang="pt-BR" sz="1600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GB" altLang="pt-BR" sz="1600" b="0" kern="0" dirty="0" err="1" smtClean="0">
                <a:solidFill>
                  <a:schemeClr val="tx1"/>
                </a:solidFill>
              </a:rPr>
              <a:t>Vazão</a:t>
            </a:r>
            <a:r>
              <a:rPr lang="en-GB" altLang="pt-BR" sz="1600" b="0" kern="0" dirty="0" smtClean="0">
                <a:solidFill>
                  <a:schemeClr val="tx1"/>
                </a:solidFill>
              </a:rPr>
              <a:t> de </a:t>
            </a:r>
            <a:r>
              <a:rPr lang="en-GB" altLang="pt-BR" sz="1600" b="0" kern="0" dirty="0" err="1" smtClean="0">
                <a:solidFill>
                  <a:schemeClr val="tx1"/>
                </a:solidFill>
              </a:rPr>
              <a:t>Ar</a:t>
            </a:r>
            <a:r>
              <a:rPr lang="en-GB" altLang="pt-BR" sz="1600" b="0" kern="0" dirty="0" smtClean="0">
                <a:solidFill>
                  <a:schemeClr val="tx1"/>
                </a:solidFill>
              </a:rPr>
              <a:t> (100%)= 6800 m³/h</a:t>
            </a:r>
            <a:endParaRPr lang="pt-BR" altLang="pt-BR" sz="1600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sz="1600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3245"/>
              </p:ext>
            </p:extLst>
          </p:nvPr>
        </p:nvGraphicFramePr>
        <p:xfrm>
          <a:off x="533400" y="4038600"/>
          <a:ext cx="851693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3" imgW="7077220" imgH="2152826" progId="Excel.Sheet.12">
                  <p:embed/>
                </p:oleObj>
              </mc:Choice>
              <mc:Fallback>
                <p:oleObj name="Worksheet" r:id="rId3" imgW="7077220" imgH="21528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038600"/>
                        <a:ext cx="8516938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3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800" kern="0" dirty="0" smtClean="0">
                <a:solidFill>
                  <a:schemeClr val="tx1"/>
                </a:solidFill>
              </a:rPr>
              <a:t>SIMULAÇÃO </a:t>
            </a:r>
            <a:r>
              <a:rPr lang="pt-BR" altLang="pt-BR" sz="1800" kern="0" dirty="0" smtClean="0">
                <a:solidFill>
                  <a:schemeClr val="tx1"/>
                </a:solidFill>
              </a:rPr>
              <a:t>– FILTRO </a:t>
            </a:r>
            <a:r>
              <a:rPr lang="pt-BR" altLang="pt-BR" sz="1800" kern="0" dirty="0" smtClean="0">
                <a:solidFill>
                  <a:schemeClr val="tx1"/>
                </a:solidFill>
              </a:rPr>
              <a:t>DE AR SUJO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600" b="0" kern="0" dirty="0" smtClean="0">
                <a:solidFill>
                  <a:schemeClr val="tx1"/>
                </a:solidFill>
              </a:rPr>
              <a:t>Gabinete tamanho 10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ton</a:t>
            </a:r>
            <a:endParaRPr lang="pt-BR" altLang="pt-BR" sz="1600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sz="1600" b="0" kern="0" dirty="0">
                <a:solidFill>
                  <a:schemeClr val="tx1"/>
                </a:solidFill>
              </a:rPr>
              <a:t>Carga térmica = </a:t>
            </a:r>
            <a:r>
              <a:rPr lang="pt-BR" altLang="pt-BR" sz="1600" b="0" kern="0" dirty="0">
                <a:solidFill>
                  <a:schemeClr val="tx1"/>
                </a:solidFill>
              </a:rPr>
              <a:t>35 kW = 10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ton</a:t>
            </a:r>
            <a:endParaRPr lang="pt-BR" altLang="pt-BR" sz="1600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sz="1600" b="0" kern="0" dirty="0" smtClean="0">
                <a:solidFill>
                  <a:schemeClr val="tx1"/>
                </a:solidFill>
              </a:rPr>
              <a:t>Vazão </a:t>
            </a:r>
            <a:r>
              <a:rPr lang="pt-BR" altLang="pt-BR" sz="1600" b="0" kern="0" dirty="0">
                <a:solidFill>
                  <a:schemeClr val="tx1"/>
                </a:solidFill>
              </a:rPr>
              <a:t>de água =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5.5 m³/h </a:t>
            </a:r>
            <a:r>
              <a:rPr lang="pt-BR" altLang="pt-BR" sz="1600" b="0" kern="0" dirty="0">
                <a:solidFill>
                  <a:schemeClr val="tx1"/>
                </a:solidFill>
              </a:rPr>
              <a:t>(</a:t>
            </a:r>
            <a:r>
              <a:rPr lang="el-GR" altLang="pt-BR" sz="1600" b="0" kern="0" dirty="0">
                <a:solidFill>
                  <a:schemeClr val="tx1"/>
                </a:solidFill>
              </a:rPr>
              <a:t>Δ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T=5.5°C</a:t>
            </a:r>
            <a:r>
              <a:rPr lang="pt-BR" altLang="pt-BR" sz="1600" b="0" kern="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pt-BR" altLang="pt-BR" sz="1600" b="0" kern="0" dirty="0">
                <a:solidFill>
                  <a:schemeClr val="tx1"/>
                </a:solidFill>
              </a:rPr>
              <a:t>Serpentina: 6 filas / 11 circuitos / 9 FPI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sz="1600" b="0" kern="0" dirty="0">
                <a:solidFill>
                  <a:schemeClr val="tx1"/>
                </a:solidFill>
              </a:rPr>
              <a:t>Redução de vazão </a:t>
            </a:r>
            <a:r>
              <a:rPr lang="pt-BR" altLang="pt-BR" sz="1600" b="0" kern="0" dirty="0" smtClean="0">
                <a:solidFill>
                  <a:schemeClr val="tx1"/>
                </a:solidFill>
              </a:rPr>
              <a:t>de ar 70% </a:t>
            </a:r>
            <a:r>
              <a:rPr lang="pt-BR" altLang="pt-BR" sz="1600" b="0" kern="0" dirty="0">
                <a:solidFill>
                  <a:schemeClr val="tx1"/>
                </a:solidFill>
              </a:rPr>
              <a:t>= 4760 m</a:t>
            </a:r>
            <a:r>
              <a:rPr lang="pt-BR" altLang="pt-BR" sz="1600" b="0" kern="0" baseline="30000" dirty="0">
                <a:solidFill>
                  <a:schemeClr val="tx1"/>
                </a:solidFill>
              </a:rPr>
              <a:t>3</a:t>
            </a:r>
            <a:r>
              <a:rPr lang="pt-BR" altLang="pt-BR" sz="1600" b="0" kern="0" dirty="0">
                <a:solidFill>
                  <a:schemeClr val="tx1"/>
                </a:solidFill>
              </a:rPr>
              <a:t>/h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dirty="0">
                <a:solidFill>
                  <a:schemeClr val="tx1"/>
                </a:solidFill>
              </a:rPr>
              <a:t>Conceitos – Serpentinas e Válvulas de Controle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27976"/>
              </p:ext>
            </p:extLst>
          </p:nvPr>
        </p:nvGraphicFramePr>
        <p:xfrm>
          <a:off x="673100" y="4114800"/>
          <a:ext cx="8394700" cy="255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4" imgW="7077220" imgH="2152826" progId="Excel.Sheet.12">
                  <p:embed/>
                </p:oleObj>
              </mc:Choice>
              <mc:Fallback>
                <p:oleObj name="Worksheet" r:id="rId4" imgW="7077220" imgH="21528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4114800"/>
                        <a:ext cx="8394700" cy="255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33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3100" b="0" i="0" dirty="0" smtClean="0">
                <a:solidFill>
                  <a:schemeClr val="tx1"/>
                </a:solidFill>
                <a:effectLst/>
              </a:rPr>
              <a:t>Mitigação do Baixo </a:t>
            </a:r>
            <a:r>
              <a:rPr lang="el-GR" altLang="pt-BR" sz="3100" b="0" dirty="0" smtClean="0">
                <a:solidFill>
                  <a:schemeClr val="tx1"/>
                </a:solidFill>
              </a:rPr>
              <a:t>Δ</a:t>
            </a:r>
            <a:r>
              <a:rPr lang="pt-BR" altLang="pt-BR" sz="3100" b="0" i="0" dirty="0" smtClean="0">
                <a:solidFill>
                  <a:schemeClr val="tx1"/>
                </a:solidFill>
                <a:effectLst/>
              </a:rPr>
              <a:t>T em Sistemas de Água Gelada</a:t>
            </a:r>
            <a:endParaRPr lang="pt-BR" altLang="pt-BR" sz="3100" b="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Válvulas de controle inoperantes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Falta de controle ou controle manual leva a condições de temperatura de saída da água aleatórias 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Substituição ou manutenção corretiva das válvulas de controle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8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Falta de balanceamento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Perda de balanceamento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Serpentinas podem operar com excesso de vazão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Execução de balanceamento em instalações novas e em instalações existentes sempre que houver alterações relevantes no circuito hidráulico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Setpoint fora das condições de projeto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Problemas de calibração de sensores de temperatura</a:t>
            </a: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Válvula de controle opera 100% aberta para alcançar uma capacidade térmica acima da condição máxima de projeto, operando com excesso de vazão sem alcançar o resultado desejado.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Manter setpoint dentro das faixas de projeto (automação)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Identificar e corrigir problemas de calibração de sensores de temperatura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0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Falta de </a:t>
            </a:r>
            <a:r>
              <a:rPr lang="pt-BR" altLang="pt-BR" b="0" kern="0" dirty="0" err="1" smtClean="0">
                <a:solidFill>
                  <a:schemeClr val="tx1"/>
                </a:solidFill>
              </a:rPr>
              <a:t>intertravamento</a:t>
            </a:r>
            <a:r>
              <a:rPr lang="pt-BR" altLang="pt-BR" b="0" kern="0" dirty="0" smtClean="0">
                <a:solidFill>
                  <a:schemeClr val="tx1"/>
                </a:solidFill>
              </a:rPr>
              <a:t> entre a válvula de controle e o condicionador de ar</a:t>
            </a: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Válvula de controle permanece aberta permitindo o fluxo de água quando o condicionador de ar está desligado.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Programar lógica de comando para fechamento da válvula quando o status do condicionador for off (automação), ou;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Utilizar atuadores normalmente fechados (NF) com retorno por mola, ou;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Utilizar comando elétrico para fechamento da válvula quando o ventilador do condicionador for desligado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2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Ligação hidráulica invertida no condicionador de ar</a:t>
            </a: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O trocador de calor opera em configuração de corrente-paralela e não em </a:t>
            </a:r>
            <a:r>
              <a:rPr lang="pt-BR" altLang="pt-BR" b="0" kern="0" dirty="0" err="1" smtClean="0">
                <a:solidFill>
                  <a:schemeClr val="tx1"/>
                </a:solidFill>
              </a:rPr>
              <a:t>contra-corrente</a:t>
            </a:r>
            <a:r>
              <a:rPr lang="pt-BR" altLang="pt-BR" b="0" kern="0" dirty="0" smtClean="0">
                <a:solidFill>
                  <a:schemeClr val="tx1"/>
                </a:solidFill>
              </a:rPr>
              <a:t>, resultando em temperaturas de saída da água gelada mais baixas e </a:t>
            </a:r>
            <a:r>
              <a:rPr lang="pt-BR" altLang="pt-BR" b="0" kern="0" dirty="0">
                <a:solidFill>
                  <a:schemeClr val="tx1"/>
                </a:solidFill>
              </a:rPr>
              <a:t>deficiência de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capacidade.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Inverter a ligação hidráulica do condicionador de ar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Filtro de ar sujo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Incrustação da serpentina </a:t>
            </a: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 redução da vazão de ar pela obstrução do filtro ou da serpentina reduz a capacidade térmica do condicionador fazendo com que a válvula de controle se abra para tentar compensar esta deficiência.</a:t>
            </a: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Rotinas de manutenção adequadas para limpeza das serpentinas e substituição dos filtros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Substituição de serpentinas velhas com muita incrustação e aletas danificadas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Ventiladores acionados por variadores de frequência para compensar a variação de perda de carga nos filtros de ar no caso de aplicação de filtros de maior eficiência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Eficiência Energética - 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533400" y="16002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Approach no Condensador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5124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60991551"/>
              </p:ext>
            </p:extLst>
          </p:nvPr>
        </p:nvGraphicFramePr>
        <p:xfrm>
          <a:off x="874713" y="2286000"/>
          <a:ext cx="4041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ção" r:id="rId3" imgW="1091880" imgH="190440" progId="Equation.3">
                  <p:embed/>
                </p:oleObj>
              </mc:Choice>
              <mc:Fallback>
                <p:oleObj name="Equação" r:id="rId3" imgW="1091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286000"/>
                        <a:ext cx="40417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1360" y="3581400"/>
            <a:ext cx="472722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Approach no Evaporador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2982744"/>
              </p:ext>
            </p:extLst>
          </p:nvPr>
        </p:nvGraphicFramePr>
        <p:xfrm>
          <a:off x="1105045" y="4267200"/>
          <a:ext cx="38544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ção" r:id="rId5" imgW="1041120" imgH="190440" progId="Equation.3">
                  <p:embed/>
                </p:oleObj>
              </mc:Choice>
              <mc:Fallback>
                <p:oleObj name="Equação" r:id="rId5" imgW="1041120" imgH="19044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045" y="4267200"/>
                        <a:ext cx="38544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0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1" y="1066800"/>
            <a:ext cx="8381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Serpentina mal selecionada. Causas comuns:</a:t>
            </a:r>
          </a:p>
          <a:p>
            <a:pPr lvl="1">
              <a:buFontTx/>
              <a:buChar char="-"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Falta de conhecimento técnico dos responsáveis pela compra ou venda (compra de </a:t>
            </a:r>
            <a:r>
              <a:rPr lang="pt-BR" altLang="pt-BR" sz="1800" b="0" kern="0" dirty="0" err="1" smtClean="0">
                <a:solidFill>
                  <a:schemeClr val="tx1"/>
                </a:solidFill>
              </a:rPr>
              <a:t>fan</a:t>
            </a:r>
            <a:r>
              <a:rPr lang="pt-BR" altLang="pt-BR" sz="1800" b="0" kern="0" dirty="0">
                <a:solidFill>
                  <a:schemeClr val="tx1"/>
                </a:solidFill>
              </a:rPr>
              <a:t> </a:t>
            </a:r>
            <a:r>
              <a:rPr lang="pt-BR" altLang="pt-BR" sz="1800" b="0" kern="0" dirty="0" err="1" smtClean="0">
                <a:solidFill>
                  <a:schemeClr val="tx1"/>
                </a:solidFill>
              </a:rPr>
              <a:t>coil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 “por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ton”,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ou seja, por tamanho de gabinete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).</a:t>
            </a:r>
          </a:p>
          <a:p>
            <a:pPr lvl="1">
              <a:buFontTx/>
              <a:buChar char="-"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falta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de software de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seleção.</a:t>
            </a: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baixa velocidade da água em função da escolha errada do número de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circuitos.</a:t>
            </a: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r>
              <a:rPr lang="pt-BR" altLang="pt-BR" sz="1800" b="0" kern="0" dirty="0">
                <a:solidFill>
                  <a:schemeClr val="tx1"/>
                </a:solidFill>
              </a:rPr>
              <a:t>f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alta de informação do </a:t>
            </a:r>
            <a:r>
              <a:rPr lang="el-GR" altLang="pt-BR" sz="1800" b="0" kern="0" dirty="0">
                <a:solidFill>
                  <a:schemeClr val="tx1"/>
                </a:solidFill>
              </a:rPr>
              <a:t>Δ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T do sistema de água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gelada.</a:t>
            </a: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endParaRPr lang="pt-BR" altLang="pt-BR" sz="1800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PROBLEMA:</a:t>
            </a:r>
            <a:endParaRPr lang="pt-BR" altLang="pt-BR" sz="1800" b="0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Deficiência de capacidade da serpentina leva a abertura da válvula de controle e operação com excesso de vazão. A seleção de serpentinas com baixa velocidade da água nos tubos pode levar ao escoamento em regime laminar, reduzindo significativamente a troca de calor e o </a:t>
            </a:r>
            <a:r>
              <a:rPr lang="el-GR" altLang="pt-BR" sz="1800" b="0" kern="0" dirty="0" smtClean="0">
                <a:solidFill>
                  <a:schemeClr val="tx1"/>
                </a:solidFill>
              </a:rPr>
              <a:t>Δ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T.</a:t>
            </a:r>
          </a:p>
          <a:p>
            <a:pPr>
              <a:buFontTx/>
              <a:buChar char="-"/>
              <a:defRPr/>
            </a:pPr>
            <a:endParaRPr lang="pt-BR" altLang="pt-BR" sz="1800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Verificação da seleção de cada serpentina pelo projetista ou profissional com conhecimento do 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assunto.</a:t>
            </a: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pt-BR" altLang="pt-BR" sz="1800" b="0" kern="0" dirty="0" smtClean="0">
                <a:solidFill>
                  <a:schemeClr val="tx1"/>
                </a:solidFill>
              </a:rPr>
              <a:t>Procurar selecionar um número de circuitos que garanta velocidades mais altas em carga plena (maior perda de carga</a:t>
            </a:r>
            <a:r>
              <a:rPr lang="pt-BR" altLang="pt-BR" sz="1800" b="0" kern="0" dirty="0" smtClean="0">
                <a:solidFill>
                  <a:schemeClr val="tx1"/>
                </a:solidFill>
              </a:rPr>
              <a:t>).</a:t>
            </a:r>
            <a:endParaRPr lang="pt-BR" altLang="pt-BR" sz="1800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sz="1800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sz="1800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sz="1800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381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CAUSA: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Válvulas de controle mal selecionadas, sem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autoridade.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PROBLEMA:</a:t>
            </a: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Deficiência de controle leva a operação com excesso de vazão e baixo </a:t>
            </a:r>
            <a:r>
              <a:rPr lang="el-GR" altLang="pt-BR" b="0" kern="0" dirty="0" smtClean="0">
                <a:solidFill>
                  <a:schemeClr val="tx1"/>
                </a:solidFill>
              </a:rPr>
              <a:t>Δ</a:t>
            </a:r>
            <a:r>
              <a:rPr lang="pt-BR" altLang="pt-BR" b="0" kern="0" dirty="0" smtClean="0">
                <a:solidFill>
                  <a:schemeClr val="tx1"/>
                </a:solidFill>
              </a:rPr>
              <a:t>T</a:t>
            </a:r>
            <a:r>
              <a:rPr lang="pt-BR" altLang="pt-BR" b="0" kern="0" dirty="0" smtClean="0">
                <a:solidFill>
                  <a:schemeClr val="tx1"/>
                </a:solidFill>
              </a:rPr>
              <a:t>. </a:t>
            </a:r>
          </a:p>
          <a:p>
            <a:pPr>
              <a:buFontTx/>
              <a:buChar char="-"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AÇÕES: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Selecionar válvulas com autoridade elevada</a:t>
            </a:r>
          </a:p>
          <a:p>
            <a:pPr>
              <a:buFontTx/>
              <a:buChar char="-"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Levar em consideração o diferencial de pressão de todo o circuito hidráulico e em diferentes condições de operação para dimensionamento da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válvula.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8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NOVAS TECNOLOGIAS EM BALANCEAMENTO E CONTROLE: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Válvulas de controle independente de pressão:</a:t>
            </a: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t-BR" altLang="pt-BR" b="0" kern="0" dirty="0" smtClean="0">
                <a:solidFill>
                  <a:schemeClr val="tx1"/>
                </a:solidFill>
              </a:rPr>
              <a:t>Mantém o fluxo independente das variações de pressão no circuito hidráulico em função da atuação do regulador de pressão diferencial, evitando problemas de baixa autoridade da válvula de </a:t>
            </a:r>
            <a:r>
              <a:rPr lang="pt-BR" altLang="pt-BR" b="0" kern="0" dirty="0" smtClean="0">
                <a:solidFill>
                  <a:schemeClr val="tx1"/>
                </a:solidFill>
              </a:rPr>
              <a:t>controle.</a:t>
            </a: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245236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876800" y="633478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pt-BR" altLang="pt-BR" sz="1400" kern="0" dirty="0">
                <a:latin typeface="+mn-lt"/>
              </a:rPr>
              <a:t>ASHRAE </a:t>
            </a:r>
            <a:r>
              <a:rPr lang="pt-BR" altLang="pt-BR" sz="1400" kern="0" dirty="0" err="1">
                <a:latin typeface="+mn-lt"/>
              </a:rPr>
              <a:t>Journal</a:t>
            </a:r>
            <a:r>
              <a:rPr lang="pt-BR" altLang="pt-BR" sz="1400" kern="0" dirty="0" smtClean="0">
                <a:latin typeface="+mn-lt"/>
              </a:rPr>
              <a:t>: </a:t>
            </a:r>
            <a:r>
              <a:rPr lang="pt-BR" altLang="pt-BR" sz="1400" i="1" kern="0" dirty="0" err="1" smtClean="0">
                <a:latin typeface="+mn-lt"/>
              </a:rPr>
              <a:t>Building</a:t>
            </a:r>
            <a:r>
              <a:rPr lang="pt-BR" altLang="pt-BR" sz="1400" i="1" kern="0" dirty="0" smtClean="0">
                <a:latin typeface="+mn-lt"/>
              </a:rPr>
              <a:t> Performance </a:t>
            </a:r>
            <a:r>
              <a:rPr lang="pt-BR" altLang="pt-BR" sz="1400" i="1" kern="0" dirty="0" err="1" smtClean="0">
                <a:latin typeface="+mn-lt"/>
              </a:rPr>
              <a:t>with</a:t>
            </a:r>
            <a:r>
              <a:rPr lang="pt-BR" altLang="pt-BR" sz="1400" i="1" kern="0" dirty="0" smtClean="0">
                <a:latin typeface="+mn-lt"/>
              </a:rPr>
              <a:t> </a:t>
            </a:r>
            <a:r>
              <a:rPr lang="pt-BR" altLang="pt-BR" sz="1400" i="1" kern="0" dirty="0" err="1" smtClean="0">
                <a:latin typeface="+mn-lt"/>
              </a:rPr>
              <a:t>District</a:t>
            </a:r>
            <a:r>
              <a:rPr lang="pt-BR" altLang="pt-BR" sz="1400" i="1" kern="0" dirty="0" smtClean="0">
                <a:latin typeface="+mn-lt"/>
              </a:rPr>
              <a:t> </a:t>
            </a:r>
            <a:r>
              <a:rPr lang="pt-BR" altLang="pt-BR" sz="1400" i="1" kern="0" dirty="0" err="1" smtClean="0">
                <a:latin typeface="+mn-lt"/>
              </a:rPr>
              <a:t>Cooling</a:t>
            </a:r>
            <a:r>
              <a:rPr lang="pt-BR" altLang="pt-BR" sz="1400" i="1" kern="0" dirty="0" smtClean="0">
                <a:latin typeface="+mn-lt"/>
              </a:rPr>
              <a:t> – </a:t>
            </a:r>
            <a:r>
              <a:rPr lang="pt-BR" altLang="pt-BR" sz="1400" i="1" kern="0" dirty="0" err="1" smtClean="0">
                <a:latin typeface="+mn-lt"/>
              </a:rPr>
              <a:t>Moe</a:t>
            </a:r>
            <a:r>
              <a:rPr lang="pt-BR" altLang="pt-BR" sz="1400" i="1" kern="0" dirty="0" smtClean="0">
                <a:latin typeface="+mn-lt"/>
              </a:rPr>
              <a:t>, Eric M. </a:t>
            </a:r>
            <a:r>
              <a:rPr lang="pt-BR" altLang="pt-BR" sz="1400" i="1" kern="0" dirty="0">
                <a:latin typeface="+mn-lt"/>
              </a:rPr>
              <a:t>– </a:t>
            </a:r>
            <a:r>
              <a:rPr lang="pt-BR" altLang="pt-BR" sz="1400" i="1" kern="0" dirty="0" smtClean="0">
                <a:latin typeface="+mn-lt"/>
              </a:rPr>
              <a:t>July 2005</a:t>
            </a:r>
            <a:endParaRPr lang="pt-BR" altLang="pt-BR" sz="1400" i="1" kern="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8063"/>
            <a:ext cx="340728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NOVAS TECNOLOGIAS EM BALANCEAMENTO E CONTROLE: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Válvulas de controle eletrônicas independente de pressão com função de gerenciamento do </a:t>
            </a:r>
            <a:r>
              <a:rPr lang="el-GR" altLang="pt-BR" kern="0" dirty="0" smtClean="0">
                <a:solidFill>
                  <a:schemeClr val="tx1"/>
                </a:solidFill>
              </a:rPr>
              <a:t>Δ</a:t>
            </a:r>
            <a:r>
              <a:rPr lang="pt-BR" altLang="pt-BR" kern="0" dirty="0" smtClean="0">
                <a:solidFill>
                  <a:schemeClr val="tx1"/>
                </a:solidFill>
              </a:rPr>
              <a:t>T</a:t>
            </a: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3400" y="269432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Font typeface="Monotype Sorts" pitchFamily="2" charset="2"/>
              <a:buNone/>
              <a:defRPr/>
            </a:pPr>
            <a:r>
              <a:rPr lang="pt-BR" altLang="pt-BR" sz="2000" kern="0" dirty="0">
                <a:latin typeface="+mn-lt"/>
              </a:rPr>
              <a:t>Medição de vazão associada </a:t>
            </a:r>
            <a:r>
              <a:rPr lang="pt-BR" altLang="pt-BR" sz="2000" kern="0" dirty="0" smtClean="0">
                <a:latin typeface="+mn-lt"/>
              </a:rPr>
              <a:t>a programação do controlador garante </a:t>
            </a:r>
            <a:r>
              <a:rPr lang="pt-BR" altLang="pt-BR" sz="2000" kern="0" dirty="0">
                <a:latin typeface="+mn-lt"/>
              </a:rPr>
              <a:t>a função de controle independente de pressão</a:t>
            </a:r>
            <a:r>
              <a:rPr lang="pt-BR" altLang="pt-BR" sz="2000" kern="0" dirty="0" smtClean="0">
                <a:latin typeface="+mn-lt"/>
              </a:rPr>
              <a:t>.</a:t>
            </a:r>
          </a:p>
          <a:p>
            <a:pPr marL="0" indent="0" algn="just">
              <a:buFont typeface="Monotype Sorts" pitchFamily="2" charset="2"/>
              <a:buNone/>
              <a:defRPr/>
            </a:pPr>
            <a:endParaRPr lang="pt-BR" altLang="pt-BR" sz="2000" kern="0" dirty="0">
              <a:latin typeface="+mn-lt"/>
            </a:endParaRPr>
          </a:p>
          <a:p>
            <a:pPr marL="0" indent="0" algn="just">
              <a:buFont typeface="Monotype Sorts" pitchFamily="2" charset="2"/>
              <a:buNone/>
              <a:defRPr/>
            </a:pPr>
            <a:r>
              <a:rPr lang="pt-BR" altLang="pt-BR" sz="2000" kern="0" dirty="0">
                <a:latin typeface="+mn-lt"/>
              </a:rPr>
              <a:t>Medição de temperatura na entrada e saída de água gelada permite medir </a:t>
            </a:r>
            <a:r>
              <a:rPr lang="pt-BR" altLang="pt-BR" sz="2000" kern="0" dirty="0" smtClean="0">
                <a:latin typeface="+mn-lt"/>
              </a:rPr>
              <a:t>o Delta </a:t>
            </a:r>
            <a:r>
              <a:rPr lang="pt-BR" altLang="pt-BR" sz="2000" kern="0" dirty="0">
                <a:latin typeface="+mn-lt"/>
              </a:rPr>
              <a:t>T </a:t>
            </a:r>
            <a:r>
              <a:rPr lang="pt-BR" altLang="pt-BR" sz="2000" kern="0" dirty="0" smtClean="0">
                <a:latin typeface="+mn-lt"/>
              </a:rPr>
              <a:t>e a troca de calor, impedindo o acréscimo de vazão de água quando a serpentina está saturada (gerenciamento do </a:t>
            </a:r>
            <a:r>
              <a:rPr lang="el-GR" altLang="pt-BR" sz="2000" kern="0" dirty="0" smtClean="0">
                <a:latin typeface="+mn-lt"/>
              </a:rPr>
              <a:t>Δ</a:t>
            </a:r>
            <a:r>
              <a:rPr lang="pt-BR" altLang="pt-BR" sz="2000" kern="0" dirty="0" smtClean="0">
                <a:latin typeface="+mn-lt"/>
              </a:rPr>
              <a:t>T).</a:t>
            </a:r>
            <a:endParaRPr lang="pt-BR" altLang="pt-BR" sz="2000" kern="0" dirty="0"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4" y="2369683"/>
            <a:ext cx="3872345" cy="361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7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19875" cy="877888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Mitigação do Baixo </a:t>
            </a:r>
            <a:r>
              <a:rPr lang="el-GR" altLang="pt-BR" sz="2800" b="0" dirty="0">
                <a:solidFill>
                  <a:schemeClr val="tx1"/>
                </a:solidFill>
              </a:rPr>
              <a:t>Δ</a:t>
            </a:r>
            <a:r>
              <a:rPr lang="pt-BR" altLang="pt-BR" sz="2800" b="0" dirty="0">
                <a:solidFill>
                  <a:schemeClr val="tx1"/>
                </a:solidFill>
              </a:rPr>
              <a:t>T em Sistemas de Água Gelada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NOVAS TECNOLOGIAS EM BALANCEAMENTO E CONTROLE: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altLang="pt-BR" kern="0" dirty="0" smtClean="0">
                <a:solidFill>
                  <a:schemeClr val="tx1"/>
                </a:solidFill>
              </a:rPr>
              <a:t>Válvulas de controle eletrônicas independente de pressão com função de gerenciamento do </a:t>
            </a:r>
            <a:r>
              <a:rPr lang="el-GR" altLang="pt-BR" kern="0" dirty="0" smtClean="0">
                <a:solidFill>
                  <a:schemeClr val="tx1"/>
                </a:solidFill>
              </a:rPr>
              <a:t>Δ</a:t>
            </a:r>
            <a:r>
              <a:rPr lang="pt-BR" altLang="pt-BR" kern="0" dirty="0" smtClean="0">
                <a:solidFill>
                  <a:schemeClr val="tx1"/>
                </a:solidFill>
              </a:rPr>
              <a:t>T</a:t>
            </a:r>
            <a:endParaRPr lang="pt-BR" altLang="pt-BR" kern="0" dirty="0">
              <a:solidFill>
                <a:schemeClr val="tx1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pt-BR" altLang="pt-BR" b="0" kern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800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1" y="2670175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62000" y="5486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1600" kern="0" dirty="0" smtClean="0">
                <a:latin typeface="+mn-lt"/>
              </a:rPr>
              <a:t>Exemplo de simulação de filtro de ar </a:t>
            </a:r>
            <a:r>
              <a:rPr lang="pt-BR" altLang="pt-BR" sz="1600" kern="0" dirty="0">
                <a:latin typeface="+mn-lt"/>
              </a:rPr>
              <a:t>sujo e baixo </a:t>
            </a:r>
            <a:r>
              <a:rPr lang="el-GR" altLang="pt-BR" sz="1600" kern="0" dirty="0">
                <a:latin typeface="+mn-lt"/>
              </a:rPr>
              <a:t>Δ</a:t>
            </a:r>
            <a:r>
              <a:rPr lang="pt-BR" altLang="pt-BR" sz="1600" kern="0" dirty="0">
                <a:latin typeface="+mn-lt"/>
              </a:rPr>
              <a:t>T apresentado </a:t>
            </a:r>
            <a:r>
              <a:rPr lang="pt-BR" altLang="pt-BR" sz="1600" kern="0" dirty="0" smtClean="0">
                <a:latin typeface="+mn-lt"/>
              </a:rPr>
              <a:t>anteriormente</a:t>
            </a:r>
            <a:endParaRPr lang="pt-BR" altLang="pt-BR" sz="1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19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750" y="152400"/>
            <a:ext cx="8604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900" dirty="0" smtClean="0">
                <a:latin typeface="+mj-lt"/>
              </a:rPr>
              <a:t>Aspectos importantes para </a:t>
            </a:r>
            <a:r>
              <a:rPr lang="pt-BR" sz="2900" dirty="0" smtClean="0">
                <a:latin typeface="+mj-lt"/>
              </a:rPr>
              <a:t>um bom </a:t>
            </a:r>
          </a:p>
          <a:p>
            <a:r>
              <a:rPr lang="pt-BR" sz="2900" dirty="0" smtClean="0">
                <a:latin typeface="+mj-lt"/>
              </a:rPr>
              <a:t>desempenho </a:t>
            </a:r>
            <a:r>
              <a:rPr lang="pt-BR" sz="2900" dirty="0" smtClean="0">
                <a:latin typeface="+mj-lt"/>
              </a:rPr>
              <a:t>da manutenção preventiva</a:t>
            </a:r>
            <a:endParaRPr lang="en-US" sz="2900" dirty="0">
              <a:latin typeface="+mj-lt"/>
              <a:cs typeface="Tahoma" pitchFamily="34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39750" y="1295400"/>
            <a:ext cx="8313961" cy="46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+mn-lt"/>
                <a:cs typeface="Tahoma" pitchFamily="34" charset="0"/>
              </a:rPr>
              <a:t>O </a:t>
            </a:r>
            <a:r>
              <a:rPr lang="en-US" sz="2300" dirty="0" err="1" smtClean="0">
                <a:latin typeface="+mn-lt"/>
                <a:cs typeface="Tahoma" pitchFamily="34" charset="0"/>
              </a:rPr>
              <a:t>sistema</a:t>
            </a:r>
            <a:r>
              <a:rPr lang="en-US" sz="2300" dirty="0" smtClean="0">
                <a:latin typeface="+mn-lt"/>
                <a:cs typeface="Tahoma" pitchFamily="34" charset="0"/>
              </a:rPr>
              <a:t> de AC </a:t>
            </a:r>
            <a:r>
              <a:rPr lang="en-US" sz="2300" dirty="0" err="1" smtClean="0">
                <a:latin typeface="+mn-lt"/>
                <a:cs typeface="Tahoma" pitchFamily="34" charset="0"/>
              </a:rPr>
              <a:t>não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foi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concebido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apenas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para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funcionar</a:t>
            </a:r>
            <a:r>
              <a:rPr lang="en-US" sz="2300" dirty="0" smtClean="0">
                <a:latin typeface="+mn-lt"/>
                <a:cs typeface="Tahoma" pitchFamily="34" charset="0"/>
              </a:rPr>
              <a:t>, </a:t>
            </a:r>
            <a:r>
              <a:rPr lang="en-US" sz="2300" dirty="0" err="1" smtClean="0">
                <a:latin typeface="+mn-lt"/>
                <a:cs typeface="Tahoma" pitchFamily="34" charset="0"/>
              </a:rPr>
              <a:t>ou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para</a:t>
            </a:r>
            <a:r>
              <a:rPr lang="en-US" sz="2300" dirty="0" smtClean="0">
                <a:latin typeface="+mn-lt"/>
                <a:cs typeface="Tahoma" pitchFamily="34" charset="0"/>
              </a:rPr>
              <a:t> “</a:t>
            </a:r>
            <a:r>
              <a:rPr lang="en-US" sz="2300" dirty="0" err="1" smtClean="0">
                <a:latin typeface="+mn-lt"/>
                <a:cs typeface="Tahoma" pitchFamily="34" charset="0"/>
              </a:rPr>
              <a:t>gelar</a:t>
            </a:r>
            <a:r>
              <a:rPr lang="en-US" sz="2300" dirty="0" smtClean="0">
                <a:latin typeface="+mn-lt"/>
                <a:cs typeface="Tahoma" pitchFamily="34" charset="0"/>
              </a:rPr>
              <a:t> o </a:t>
            </a:r>
            <a:r>
              <a:rPr lang="en-US" sz="2300" dirty="0" err="1" smtClean="0">
                <a:latin typeface="+mn-lt"/>
                <a:cs typeface="Tahoma" pitchFamily="34" charset="0"/>
              </a:rPr>
              <a:t>ar</a:t>
            </a:r>
            <a:r>
              <a:rPr lang="en-US" sz="2300" dirty="0" smtClean="0">
                <a:latin typeface="+mn-lt"/>
                <a:cs typeface="Tahoma" pitchFamily="34" charset="0"/>
              </a:rPr>
              <a:t>”.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+mn-lt"/>
                <a:cs typeface="Tahoma" pitchFamily="34" charset="0"/>
              </a:rPr>
              <a:t>O </a:t>
            </a:r>
            <a:r>
              <a:rPr lang="en-US" sz="2300" dirty="0" err="1" smtClean="0">
                <a:latin typeface="+mn-lt"/>
                <a:cs typeface="Tahoma" pitchFamily="34" charset="0"/>
              </a:rPr>
              <a:t>sistema</a:t>
            </a:r>
            <a:r>
              <a:rPr lang="en-US" sz="2300" dirty="0" smtClean="0">
                <a:latin typeface="+mn-lt"/>
                <a:cs typeface="Tahoma" pitchFamily="34" charset="0"/>
              </a:rPr>
              <a:t> de AC </a:t>
            </a:r>
            <a:r>
              <a:rPr lang="en-US" sz="2300" dirty="0" err="1" smtClean="0">
                <a:latin typeface="+mn-lt"/>
                <a:cs typeface="Tahoma" pitchFamily="34" charset="0"/>
              </a:rPr>
              <a:t>foi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concebido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para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garantir</a:t>
            </a:r>
            <a:r>
              <a:rPr lang="en-US" sz="2300" dirty="0" smtClean="0">
                <a:latin typeface="+mn-lt"/>
                <a:cs typeface="Tahoma" pitchFamily="34" charset="0"/>
              </a:rPr>
              <a:t> o </a:t>
            </a:r>
            <a:r>
              <a:rPr lang="en-US" sz="2300" dirty="0" err="1" smtClean="0">
                <a:latin typeface="+mn-lt"/>
                <a:cs typeface="Tahoma" pitchFamily="34" charset="0"/>
              </a:rPr>
              <a:t>conforto</a:t>
            </a:r>
            <a:r>
              <a:rPr lang="en-US" sz="2300" dirty="0" smtClean="0">
                <a:latin typeface="+mn-lt"/>
                <a:cs typeface="Tahoma" pitchFamily="34" charset="0"/>
              </a:rPr>
              <a:t>, com </a:t>
            </a:r>
            <a:r>
              <a:rPr lang="en-US" sz="2300" dirty="0" err="1" smtClean="0">
                <a:latin typeface="+mn-lt"/>
                <a:cs typeface="Tahoma" pitchFamily="34" charset="0"/>
              </a:rPr>
              <a:t>alta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eficiência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energética</a:t>
            </a:r>
            <a:r>
              <a:rPr lang="en-US" sz="2300" dirty="0" smtClean="0">
                <a:latin typeface="+mn-lt"/>
                <a:cs typeface="Tahoma" pitchFamily="34" charset="0"/>
              </a:rPr>
              <a:t> e </a:t>
            </a:r>
            <a:r>
              <a:rPr lang="en-US" sz="2300" dirty="0" err="1" smtClean="0">
                <a:latin typeface="+mn-lt"/>
                <a:cs typeface="Tahoma" pitchFamily="34" charset="0"/>
              </a:rPr>
              <a:t>operação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confiável</a:t>
            </a:r>
            <a:r>
              <a:rPr lang="en-US" sz="23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300" dirty="0" err="1" smtClean="0">
                <a:latin typeface="+mn-lt"/>
                <a:cs typeface="Tahoma" pitchFamily="34" charset="0"/>
              </a:rPr>
              <a:t>Equipe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Técnica</a:t>
            </a:r>
            <a:r>
              <a:rPr lang="en-US" sz="2300" dirty="0" smtClean="0">
                <a:latin typeface="+mn-lt"/>
                <a:cs typeface="Tahoma" pitchFamily="34" charset="0"/>
              </a:rPr>
              <a:t> x </a:t>
            </a:r>
            <a:r>
              <a:rPr lang="en-US" sz="2300" dirty="0" err="1" smtClean="0">
                <a:latin typeface="+mn-lt"/>
                <a:cs typeface="Tahoma" pitchFamily="34" charset="0"/>
              </a:rPr>
              <a:t>Bombeiros</a:t>
            </a:r>
            <a:r>
              <a:rPr lang="en-US" sz="2300" dirty="0" smtClean="0">
                <a:latin typeface="+mn-lt"/>
                <a:cs typeface="Tahoma" pitchFamily="34" charset="0"/>
              </a:rPr>
              <a:t> (</a:t>
            </a:r>
            <a:r>
              <a:rPr lang="en-US" sz="2300" dirty="0" err="1" smtClean="0">
                <a:latin typeface="+mn-lt"/>
                <a:cs typeface="Tahoma" pitchFamily="34" charset="0"/>
              </a:rPr>
              <a:t>operação</a:t>
            </a:r>
            <a:r>
              <a:rPr lang="en-US" sz="2300" dirty="0" smtClean="0">
                <a:latin typeface="+mn-lt"/>
                <a:cs typeface="Tahoma" pitchFamily="34" charset="0"/>
              </a:rPr>
              <a:t> “</a:t>
            </a:r>
            <a:r>
              <a:rPr lang="en-US" sz="2300" dirty="0" err="1" smtClean="0">
                <a:latin typeface="+mn-lt"/>
                <a:cs typeface="Tahoma" pitchFamily="34" charset="0"/>
              </a:rPr>
              <a:t>apaga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incêndio</a:t>
            </a:r>
            <a:r>
              <a:rPr lang="en-US" sz="2300" dirty="0" smtClean="0">
                <a:latin typeface="+mn-lt"/>
                <a:cs typeface="Tahoma" pitchFamily="34" charset="0"/>
              </a:rPr>
              <a:t>”)</a:t>
            </a:r>
          </a:p>
          <a:p>
            <a:pPr>
              <a:lnSpc>
                <a:spcPct val="110000"/>
              </a:lnSpc>
              <a:buSzPct val="100000"/>
            </a:pPr>
            <a:endParaRPr lang="en-US" sz="2300" dirty="0">
              <a:latin typeface="+mn-lt"/>
              <a:cs typeface="Tahoma" pitchFamily="34" charset="0"/>
            </a:endParaRPr>
          </a:p>
          <a:p>
            <a:pPr>
              <a:lnSpc>
                <a:spcPct val="110000"/>
              </a:lnSpc>
              <a:buSzPct val="100000"/>
            </a:pPr>
            <a:r>
              <a:rPr lang="en-US" sz="2300" dirty="0" smtClean="0">
                <a:latin typeface="+mn-lt"/>
                <a:cs typeface="Tahoma" pitchFamily="34" charset="0"/>
              </a:rPr>
              <a:t>Chaves: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pt-BR" sz="2300" dirty="0" smtClean="0">
                <a:latin typeface="+mn-lt"/>
              </a:rPr>
              <a:t>Equipe técnica capacitada (coisa rara)</a:t>
            </a:r>
            <a:r>
              <a:rPr lang="en-US" sz="23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300" dirty="0" err="1" smtClean="0">
                <a:latin typeface="+mn-lt"/>
                <a:cs typeface="Tahoma" pitchFamily="34" charset="0"/>
              </a:rPr>
              <a:t>Engenheiro</a:t>
            </a:r>
            <a:r>
              <a:rPr lang="en-US" sz="2300" dirty="0" smtClean="0">
                <a:latin typeface="+mn-lt"/>
                <a:cs typeface="Tahoma" pitchFamily="34" charset="0"/>
              </a:rPr>
              <a:t> com </a:t>
            </a:r>
            <a:r>
              <a:rPr lang="en-US" sz="2300" b="1" dirty="0" err="1" smtClean="0">
                <a:latin typeface="+mn-lt"/>
                <a:cs typeface="Tahoma" pitchFamily="34" charset="0"/>
              </a:rPr>
              <a:t>formação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em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Ar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Condicionado</a:t>
            </a:r>
            <a:r>
              <a:rPr lang="en-US" sz="23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300" dirty="0" err="1" smtClean="0">
                <a:latin typeface="+mn-lt"/>
                <a:cs typeface="Tahoma" pitchFamily="34" charset="0"/>
              </a:rPr>
              <a:t>Consultoria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para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análise</a:t>
            </a:r>
            <a:r>
              <a:rPr lang="en-US" sz="2300" dirty="0" smtClean="0">
                <a:latin typeface="+mn-lt"/>
                <a:cs typeface="Tahoma" pitchFamily="34" charset="0"/>
              </a:rPr>
              <a:t> do BMS e </a:t>
            </a:r>
            <a:r>
              <a:rPr lang="en-US" sz="2300" dirty="0" err="1" smtClean="0">
                <a:latin typeface="+mn-lt"/>
                <a:cs typeface="Tahoma" pitchFamily="34" charset="0"/>
              </a:rPr>
              <a:t>operação</a:t>
            </a:r>
            <a:r>
              <a:rPr lang="en-US" sz="2300" dirty="0" smtClean="0">
                <a:latin typeface="+mn-lt"/>
                <a:cs typeface="Tahoma" pitchFamily="34" charset="0"/>
              </a:rPr>
              <a:t> </a:t>
            </a:r>
            <a:r>
              <a:rPr lang="en-US" sz="2300" dirty="0" err="1" smtClean="0">
                <a:latin typeface="+mn-lt"/>
                <a:cs typeface="Tahoma" pitchFamily="34" charset="0"/>
              </a:rPr>
              <a:t>eficiente</a:t>
            </a:r>
            <a:r>
              <a:rPr lang="en-US" sz="2300" dirty="0" smtClean="0">
                <a:latin typeface="+mn-lt"/>
                <a:cs typeface="Tahoma" pitchFamily="34" charset="0"/>
              </a:rPr>
              <a:t>.</a:t>
            </a:r>
            <a:endParaRPr lang="pt-BR" sz="23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3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3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23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8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598" y="152400"/>
            <a:ext cx="8245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100" dirty="0" smtClean="0">
                <a:latin typeface="+mj-lt"/>
              </a:rPr>
              <a:t>Operação Eficiente do Sistema </a:t>
            </a:r>
            <a:r>
              <a:rPr lang="pt-BR" sz="3100" dirty="0">
                <a:latin typeface="+mj-lt"/>
              </a:rPr>
              <a:t>de </a:t>
            </a:r>
            <a:endParaRPr lang="pt-BR" sz="3100" dirty="0" smtClean="0">
              <a:latin typeface="+mj-lt"/>
            </a:endParaRPr>
          </a:p>
          <a:p>
            <a:r>
              <a:rPr lang="pt-BR" sz="3100" dirty="0" smtClean="0">
                <a:latin typeface="+mj-lt"/>
              </a:rPr>
              <a:t>Água Gelada</a:t>
            </a:r>
            <a:endParaRPr lang="en-US" sz="3100" dirty="0">
              <a:latin typeface="+mj-lt"/>
              <a:cs typeface="Tahoma" pitchFamily="34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09598" y="1484784"/>
            <a:ext cx="8245476" cy="46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Oportunidades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aproveitamento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água</a:t>
            </a:r>
            <a:r>
              <a:rPr lang="en-US" sz="2500" dirty="0" smtClean="0">
                <a:latin typeface="+mn-lt"/>
                <a:cs typeface="Tahoma" pitchFamily="34" charset="0"/>
              </a:rPr>
              <a:t> gelada.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Quanto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mais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eficiente</a:t>
            </a:r>
            <a:r>
              <a:rPr lang="en-US" sz="2500" dirty="0" smtClean="0">
                <a:latin typeface="+mn-lt"/>
                <a:cs typeface="Tahoma" pitchFamily="34" charset="0"/>
              </a:rPr>
              <a:t> o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conceito</a:t>
            </a:r>
            <a:r>
              <a:rPr lang="en-US" sz="2500" dirty="0" smtClean="0">
                <a:latin typeface="+mn-lt"/>
                <a:cs typeface="Tahoma" pitchFamily="34" charset="0"/>
              </a:rPr>
              <a:t> do </a:t>
            </a:r>
            <a:r>
              <a:rPr lang="en-US" sz="2500" dirty="0" err="1" smtClean="0">
                <a:latin typeface="+mn-lt"/>
                <a:cs typeface="Tahoma" pitchFamily="34" charset="0"/>
              </a:rPr>
              <a:t>projeto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inicial</a:t>
            </a:r>
            <a:r>
              <a:rPr lang="en-US" sz="2500" dirty="0" smtClean="0">
                <a:latin typeface="+mn-lt"/>
                <a:cs typeface="Tahoma" pitchFamily="34" charset="0"/>
              </a:rPr>
              <a:t>, </a:t>
            </a:r>
            <a:r>
              <a:rPr lang="en-US" sz="2500" dirty="0" err="1" smtClean="0">
                <a:latin typeface="+mn-lt"/>
                <a:cs typeface="Tahoma" pitchFamily="34" charset="0"/>
              </a:rPr>
              <a:t>maior</a:t>
            </a:r>
            <a:r>
              <a:rPr lang="en-US" sz="2500" dirty="0" smtClean="0">
                <a:latin typeface="+mn-lt"/>
                <a:cs typeface="Tahoma" pitchFamily="34" charset="0"/>
              </a:rPr>
              <a:t> a </a:t>
            </a:r>
            <a:r>
              <a:rPr lang="en-US" sz="2500" dirty="0" err="1" smtClean="0">
                <a:latin typeface="+mn-lt"/>
                <a:cs typeface="Tahoma" pitchFamily="34" charset="0"/>
              </a:rPr>
              <a:t>quantidade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desvios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verificados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Maiores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oportunidades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melhorias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>
              <a:lnSpc>
                <a:spcPct val="110000"/>
              </a:lnSpc>
              <a:buSzPct val="100000"/>
            </a:pPr>
            <a:endParaRPr lang="en-US" sz="2500" dirty="0">
              <a:latin typeface="+mn-lt"/>
              <a:cs typeface="Tahoma" pitchFamily="34" charset="0"/>
            </a:endParaRPr>
          </a:p>
          <a:p>
            <a:pPr>
              <a:lnSpc>
                <a:spcPct val="110000"/>
              </a:lnSpc>
              <a:buSzPct val="100000"/>
            </a:pPr>
            <a:r>
              <a:rPr lang="en-US" sz="2500" dirty="0" smtClean="0">
                <a:latin typeface="+mn-lt"/>
                <a:cs typeface="Tahoma" pitchFamily="34" charset="0"/>
              </a:rPr>
              <a:t>Chaves: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pt-BR" sz="2500" dirty="0" err="1" smtClean="0">
                <a:latin typeface="+mn-lt"/>
              </a:rPr>
              <a:t>Retro-comissionamento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Treinamento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específico</a:t>
            </a:r>
            <a:r>
              <a:rPr lang="en-US" sz="2500" dirty="0" smtClean="0">
                <a:latin typeface="+mn-lt"/>
                <a:cs typeface="Tahoma" pitchFamily="34" charset="0"/>
              </a:rPr>
              <a:t> da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equipe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técnica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Consultoria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para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análise</a:t>
            </a:r>
            <a:r>
              <a:rPr lang="en-US" sz="2500" dirty="0" smtClean="0">
                <a:latin typeface="+mn-lt"/>
                <a:cs typeface="Tahoma" pitchFamily="34" charset="0"/>
              </a:rPr>
              <a:t> do BMS 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operação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eficiente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2500" dirty="0">
              <a:latin typeface="+mn-lt"/>
              <a:cs typeface="Tahoma" pitchFamily="34" charset="0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25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9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598" y="152400"/>
            <a:ext cx="8245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10000"/>
              </a:lnSpc>
              <a:buSzPct val="100000"/>
            </a:pPr>
            <a:r>
              <a:rPr lang="pt-BR" sz="3100" dirty="0">
                <a:latin typeface="+mj-lt"/>
              </a:rPr>
              <a:t>Garantia das condições de conforto </a:t>
            </a:r>
            <a:endParaRPr lang="pt-BR" sz="3100" dirty="0" smtClean="0">
              <a:latin typeface="+mj-lt"/>
            </a:endParaRPr>
          </a:p>
          <a:p>
            <a:pPr>
              <a:lnSpc>
                <a:spcPct val="110000"/>
              </a:lnSpc>
              <a:buSzPct val="100000"/>
            </a:pPr>
            <a:r>
              <a:rPr lang="pt-BR" sz="3100" dirty="0" smtClean="0">
                <a:latin typeface="+mj-lt"/>
              </a:rPr>
              <a:t>e </a:t>
            </a:r>
            <a:r>
              <a:rPr lang="pt-BR" sz="3100" dirty="0">
                <a:latin typeface="+mj-lt"/>
              </a:rPr>
              <a:t>a percepção pelos usuários.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25896" y="1295400"/>
            <a:ext cx="860424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Conforto</a:t>
            </a:r>
            <a:r>
              <a:rPr lang="en-US" sz="2500" dirty="0" smtClean="0">
                <a:latin typeface="+mn-lt"/>
                <a:cs typeface="Tahoma" pitchFamily="34" charset="0"/>
              </a:rPr>
              <a:t> do </a:t>
            </a:r>
            <a:r>
              <a:rPr lang="en-US" sz="2500" dirty="0" err="1" smtClean="0">
                <a:latin typeface="+mn-lt"/>
                <a:cs typeface="Tahoma" pitchFamily="34" charset="0"/>
              </a:rPr>
              <a:t>usuário</a:t>
            </a:r>
            <a:r>
              <a:rPr lang="en-US" sz="2500" dirty="0" smtClean="0">
                <a:latin typeface="+mn-lt"/>
                <a:cs typeface="Tahoma" pitchFamily="34" charset="0"/>
              </a:rPr>
              <a:t> é </a:t>
            </a:r>
            <a:r>
              <a:rPr lang="en-US" sz="2500" dirty="0" err="1" smtClean="0">
                <a:latin typeface="+mn-lt"/>
                <a:cs typeface="Tahoma" pitchFamily="34" charset="0"/>
              </a:rPr>
              <a:t>tudo</a:t>
            </a:r>
            <a:r>
              <a:rPr lang="en-US" sz="2500" dirty="0" smtClean="0">
                <a:latin typeface="+mn-lt"/>
                <a:cs typeface="Tahoma" pitchFamily="34" charset="0"/>
              </a:rPr>
              <a:t>! 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cs typeface="Tahoma" pitchFamily="34" charset="0"/>
              </a:rPr>
              <a:t>É a </a:t>
            </a:r>
            <a:r>
              <a:rPr lang="en-US" sz="2500" dirty="0" err="1" smtClean="0">
                <a:latin typeface="+mn-lt"/>
                <a:cs typeface="Tahoma" pitchFamily="34" charset="0"/>
              </a:rPr>
              <a:t>razão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ser</a:t>
            </a:r>
            <a:r>
              <a:rPr lang="en-US" sz="2500" dirty="0" smtClean="0">
                <a:latin typeface="+mn-lt"/>
                <a:cs typeface="Tahoma" pitchFamily="34" charset="0"/>
              </a:rPr>
              <a:t> do </a:t>
            </a:r>
            <a:r>
              <a:rPr lang="en-US" sz="2500" dirty="0" err="1" smtClean="0">
                <a:latin typeface="+mn-lt"/>
                <a:cs typeface="Tahoma" pitchFamily="34" charset="0"/>
              </a:rPr>
              <a:t>sistema</a:t>
            </a:r>
            <a:r>
              <a:rPr lang="en-US" sz="2500" dirty="0" smtClean="0">
                <a:latin typeface="+mn-lt"/>
                <a:cs typeface="Tahoma" pitchFamily="34" charset="0"/>
              </a:rPr>
              <a:t> de AC.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projetos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nem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sempre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levam</a:t>
            </a:r>
            <a:r>
              <a:rPr lang="en-US" sz="2500" dirty="0" smtClean="0">
                <a:latin typeface="+mn-lt"/>
                <a:cs typeface="Tahoma" pitchFamily="34" charset="0"/>
              </a:rPr>
              <a:t> o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conforto</a:t>
            </a:r>
            <a:r>
              <a:rPr lang="en-US" sz="2500" dirty="0" smtClean="0">
                <a:latin typeface="+mn-lt"/>
                <a:cs typeface="Tahoma" pitchFamily="34" charset="0"/>
              </a:rPr>
              <a:t> a </a:t>
            </a:r>
            <a:r>
              <a:rPr lang="en-US" sz="2500" dirty="0" err="1" smtClean="0">
                <a:latin typeface="+mn-lt"/>
                <a:cs typeface="Tahoma" pitchFamily="34" charset="0"/>
              </a:rPr>
              <a:t>sério</a:t>
            </a:r>
            <a:r>
              <a:rPr lang="en-US" sz="2500" dirty="0">
                <a:latin typeface="+mn-lt"/>
                <a:cs typeface="Tahoma" pitchFamily="34" charset="0"/>
              </a:rPr>
              <a:t>,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ou</a:t>
            </a:r>
            <a:r>
              <a:rPr lang="en-US" sz="2500" dirty="0" smtClean="0">
                <a:latin typeface="+mn-lt"/>
                <a:cs typeface="Tahoma" pitchFamily="34" charset="0"/>
              </a:rPr>
              <a:t>…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cs typeface="Tahoma" pitchFamily="34" charset="0"/>
              </a:rPr>
              <a:t>…</a:t>
            </a:r>
            <a:r>
              <a:rPr lang="en-US" sz="2500" dirty="0" err="1" smtClean="0">
                <a:latin typeface="+mn-lt"/>
                <a:cs typeface="Tahoma" pitchFamily="34" charset="0"/>
              </a:rPr>
              <a:t>Temperatura</a:t>
            </a:r>
            <a:r>
              <a:rPr lang="en-US" sz="2500" dirty="0" smtClean="0">
                <a:latin typeface="+mn-lt"/>
                <a:cs typeface="Tahoma" pitchFamily="34" charset="0"/>
              </a:rPr>
              <a:t> de 23.0</a:t>
            </a:r>
            <a:r>
              <a:rPr lang="en-GB" sz="2500" dirty="0" smtClean="0">
                <a:latin typeface="+mn-lt"/>
              </a:rPr>
              <a:t>ºC no </a:t>
            </a:r>
            <a:r>
              <a:rPr lang="en-GB" sz="2500" dirty="0" err="1" smtClean="0">
                <a:latin typeface="+mn-lt"/>
              </a:rPr>
              <a:t>ambiente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não</a:t>
            </a:r>
            <a:r>
              <a:rPr lang="en-GB" sz="2500" dirty="0" smtClean="0">
                <a:latin typeface="+mn-lt"/>
              </a:rPr>
              <a:t> é </a:t>
            </a:r>
            <a:r>
              <a:rPr lang="en-GB" sz="2500" dirty="0" err="1" smtClean="0">
                <a:latin typeface="+mn-lt"/>
              </a:rPr>
              <a:t>tudo</a:t>
            </a:r>
            <a:r>
              <a:rPr lang="en-GB" sz="25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GB" sz="2500" dirty="0" err="1" smtClean="0">
                <a:latin typeface="+mn-lt"/>
              </a:rPr>
              <a:t>Responsabilidades</a:t>
            </a:r>
            <a:r>
              <a:rPr lang="en-GB" sz="2500" dirty="0" smtClean="0">
                <a:latin typeface="+mn-lt"/>
              </a:rPr>
              <a:t> do </a:t>
            </a:r>
            <a:r>
              <a:rPr lang="en-GB" sz="2500" dirty="0" err="1" smtClean="0">
                <a:latin typeface="+mn-lt"/>
              </a:rPr>
              <a:t>Condomínio</a:t>
            </a:r>
            <a:r>
              <a:rPr lang="en-GB" sz="2500" dirty="0" smtClean="0">
                <a:latin typeface="+mn-lt"/>
              </a:rPr>
              <a:t> x </a:t>
            </a:r>
            <a:r>
              <a:rPr lang="en-GB" sz="2500" dirty="0" err="1" smtClean="0">
                <a:latin typeface="+mn-lt"/>
              </a:rPr>
              <a:t>Área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Privativa</a:t>
            </a:r>
            <a:endParaRPr lang="pt-BR" sz="2500" dirty="0">
              <a:latin typeface="+mn-lt"/>
            </a:endParaRPr>
          </a:p>
          <a:p>
            <a:pPr>
              <a:lnSpc>
                <a:spcPct val="110000"/>
              </a:lnSpc>
              <a:buSzPct val="100000"/>
            </a:pPr>
            <a:endParaRPr lang="en-US" sz="2500" dirty="0">
              <a:latin typeface="+mn-lt"/>
              <a:cs typeface="Tahoma" pitchFamily="34" charset="0"/>
            </a:endParaRPr>
          </a:p>
          <a:p>
            <a:pPr>
              <a:lnSpc>
                <a:spcPct val="110000"/>
              </a:lnSpc>
              <a:buSzPct val="100000"/>
            </a:pPr>
            <a:r>
              <a:rPr lang="en-US" sz="2500" dirty="0" smtClean="0">
                <a:latin typeface="+mn-lt"/>
                <a:cs typeface="Tahoma" pitchFamily="34" charset="0"/>
              </a:rPr>
              <a:t>Chaves: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pt-BR" sz="2500" dirty="0" err="1" smtClean="0">
                <a:latin typeface="+mn-lt"/>
              </a:rPr>
              <a:t>Retro-comissionamento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Alterações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Projeto</a:t>
            </a:r>
            <a:r>
              <a:rPr lang="en-US" sz="2500" dirty="0" smtClean="0">
                <a:latin typeface="+mn-lt"/>
                <a:cs typeface="Tahoma" pitchFamily="34" charset="0"/>
              </a:rPr>
              <a:t>/ </a:t>
            </a:r>
            <a:r>
              <a:rPr lang="en-US" sz="2500" dirty="0" err="1" smtClean="0">
                <a:latin typeface="+mn-lt"/>
                <a:cs typeface="Tahoma" pitchFamily="34" charset="0"/>
              </a:rPr>
              <a:t>Instalação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Consultoria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para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análise</a:t>
            </a:r>
            <a:r>
              <a:rPr lang="en-US" sz="2500" dirty="0" smtClean="0">
                <a:latin typeface="+mn-lt"/>
                <a:cs typeface="Tahoma" pitchFamily="34" charset="0"/>
              </a:rPr>
              <a:t> do BMS 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operação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eficiente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2500" dirty="0">
              <a:latin typeface="+mn-lt"/>
              <a:cs typeface="Tahoma" pitchFamily="34" charset="0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25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3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12041" y="152400"/>
            <a:ext cx="8604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10000"/>
              </a:lnSpc>
              <a:buSzPct val="100000"/>
            </a:pPr>
            <a:r>
              <a:rPr lang="pt-BR" sz="3100" dirty="0">
                <a:latin typeface="+mj-lt"/>
              </a:rPr>
              <a:t>Atendimento a </a:t>
            </a:r>
            <a:r>
              <a:rPr lang="pt-BR" sz="3100" dirty="0" smtClean="0">
                <a:latin typeface="+mj-lt"/>
              </a:rPr>
              <a:t>Demandas Específicas</a:t>
            </a:r>
            <a:endParaRPr lang="pt-BR" sz="3100" dirty="0">
              <a:latin typeface="+mj-lt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53605" y="1295400"/>
            <a:ext cx="8285596" cy="52578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cs typeface="Tahoma" pitchFamily="34" charset="0"/>
              </a:rPr>
              <a:t>Chillers com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capacidade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distintas</a:t>
            </a:r>
            <a:r>
              <a:rPr lang="en-US" sz="2500" dirty="0" smtClean="0">
                <a:latin typeface="+mn-lt"/>
                <a:cs typeface="Tahoma" pitchFamily="34" charset="0"/>
              </a:rPr>
              <a:t> (</a:t>
            </a:r>
            <a:r>
              <a:rPr lang="en-US" sz="2500" dirty="0" err="1" smtClean="0">
                <a:latin typeface="+mn-lt"/>
                <a:cs typeface="Tahoma" pitchFamily="34" charset="0"/>
              </a:rPr>
              <a:t>pelo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menos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smtClean="0">
                <a:latin typeface="+mn-lt"/>
                <a:cs typeface="Tahoma" pitchFamily="34" charset="0"/>
              </a:rPr>
              <a:t>um Chiller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menor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capacidade</a:t>
            </a:r>
            <a:r>
              <a:rPr lang="en-US" sz="2500" dirty="0" smtClean="0">
                <a:latin typeface="+mn-lt"/>
                <a:cs typeface="Tahoma" pitchFamily="34" charset="0"/>
              </a:rPr>
              <a:t>).</a:t>
            </a:r>
            <a:endParaRPr lang="en-US" sz="2500" dirty="0" smtClean="0">
              <a:latin typeface="+mn-lt"/>
              <a:cs typeface="Tahoma" pitchFamily="34" charset="0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Equipamentos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dedicados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>
                <a:latin typeface="+mn-lt"/>
                <a:cs typeface="Tahoma" pitchFamily="34" charset="0"/>
              </a:rPr>
              <a:t>Equipamentos</a:t>
            </a:r>
            <a:r>
              <a:rPr lang="en-US" sz="2500" dirty="0">
                <a:latin typeface="+mn-lt"/>
                <a:cs typeface="Tahoma" pitchFamily="34" charset="0"/>
              </a:rPr>
              <a:t> </a:t>
            </a:r>
            <a:r>
              <a:rPr lang="en-US" sz="2500" dirty="0" err="1">
                <a:latin typeface="+mn-lt"/>
                <a:cs typeface="Tahoma" pitchFamily="34" charset="0"/>
              </a:rPr>
              <a:t>reservas</a:t>
            </a:r>
            <a:r>
              <a:rPr lang="en-US" sz="2500" dirty="0">
                <a:latin typeface="+mn-lt"/>
                <a:cs typeface="Tahoma" pitchFamily="34" charset="0"/>
              </a:rPr>
              <a:t>. 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cs typeface="Tahoma" pitchFamily="34" charset="0"/>
              </a:rPr>
              <a:t>Data-Centers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em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instalações</a:t>
            </a:r>
            <a:r>
              <a:rPr lang="en-US" sz="2500" dirty="0" smtClean="0">
                <a:latin typeface="+mn-lt"/>
                <a:cs typeface="Tahoma" pitchFamily="34" charset="0"/>
              </a:rPr>
              <a:t> de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conforto</a:t>
            </a:r>
            <a:r>
              <a:rPr lang="en-US" sz="2500" dirty="0">
                <a:latin typeface="+mn-lt"/>
                <a:cs typeface="Tahoma" pitchFamily="34" charset="0"/>
              </a:rPr>
              <a:t>?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Cuidado</a:t>
            </a:r>
            <a:r>
              <a:rPr lang="en-US" sz="2500" dirty="0" smtClean="0">
                <a:latin typeface="+mn-lt"/>
                <a:cs typeface="Tahoma" pitchFamily="34" charset="0"/>
              </a:rPr>
              <a:t>!</a:t>
            </a:r>
          </a:p>
          <a:p>
            <a:pPr>
              <a:lnSpc>
                <a:spcPct val="110000"/>
              </a:lnSpc>
              <a:buSzPct val="100000"/>
            </a:pPr>
            <a:endParaRPr lang="en-US" sz="2500" dirty="0">
              <a:latin typeface="+mn-lt"/>
              <a:cs typeface="Tahoma" pitchFamily="34" charset="0"/>
            </a:endParaRPr>
          </a:p>
          <a:p>
            <a:pPr>
              <a:lnSpc>
                <a:spcPct val="110000"/>
              </a:lnSpc>
              <a:buSzPct val="100000"/>
            </a:pPr>
            <a:r>
              <a:rPr lang="en-US" sz="2500" dirty="0" smtClean="0">
                <a:latin typeface="+mn-lt"/>
                <a:cs typeface="Tahoma" pitchFamily="34" charset="0"/>
              </a:rPr>
              <a:t>Chaves: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GB" sz="2500" dirty="0" err="1" smtClean="0">
                <a:latin typeface="+mn-lt"/>
              </a:rPr>
              <a:t>Flexibilidade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desde</a:t>
            </a:r>
            <a:r>
              <a:rPr lang="en-GB" sz="2500" dirty="0" smtClean="0">
                <a:latin typeface="+mn-lt"/>
              </a:rPr>
              <a:t> o </a:t>
            </a:r>
            <a:r>
              <a:rPr lang="en-GB" sz="2500" dirty="0" err="1" smtClean="0">
                <a:latin typeface="+mn-lt"/>
              </a:rPr>
              <a:t>projeto</a:t>
            </a:r>
            <a:r>
              <a:rPr lang="en-GB" sz="2500" dirty="0" smtClean="0">
                <a:latin typeface="+mn-lt"/>
              </a:rPr>
              <a:t>.</a:t>
            </a:r>
            <a:endParaRPr lang="en-US" sz="2500" dirty="0" smtClean="0">
              <a:latin typeface="+mn-lt"/>
              <a:cs typeface="Tahoma" pitchFamily="34" charset="0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err="1" smtClean="0">
                <a:latin typeface="+mn-lt"/>
                <a:cs typeface="Tahoma" pitchFamily="34" charset="0"/>
              </a:rPr>
              <a:t>Muitos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edifícios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são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instalações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industriais</a:t>
            </a:r>
            <a:r>
              <a:rPr lang="en-US" sz="2500" dirty="0" smtClean="0">
                <a:latin typeface="+mn-lt"/>
                <a:cs typeface="Tahoma" pitchFamily="34" charset="0"/>
              </a:rPr>
              <a:t> e </a:t>
            </a:r>
            <a:r>
              <a:rPr lang="en-US" sz="2500" dirty="0" err="1" smtClean="0">
                <a:latin typeface="+mn-lt"/>
                <a:cs typeface="Tahoma" pitchFamily="34" charset="0"/>
              </a:rPr>
              <a:t>devem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ser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tratados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como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tal</a:t>
            </a:r>
            <a:r>
              <a:rPr lang="en-US" sz="2500" dirty="0" smtClean="0">
                <a:latin typeface="+mn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cs typeface="Tahoma" pitchFamily="34" charset="0"/>
              </a:rPr>
              <a:t>“You can’t always get what you want!” 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sz="2500" dirty="0" smtClean="0">
                <a:latin typeface="+mn-lt"/>
                <a:cs typeface="Tahoma" pitchFamily="34" charset="0"/>
              </a:rPr>
              <a:t>    (</a:t>
            </a:r>
            <a:r>
              <a:rPr lang="en-US" sz="2500" dirty="0" err="1" smtClean="0">
                <a:latin typeface="+mn-lt"/>
                <a:cs typeface="Tahoma" pitchFamily="34" charset="0"/>
              </a:rPr>
              <a:t>como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já</a:t>
            </a:r>
            <a:r>
              <a:rPr lang="en-US" sz="2500" dirty="0" smtClean="0">
                <a:latin typeface="+mn-lt"/>
                <a:cs typeface="Tahoma" pitchFamily="34" charset="0"/>
              </a:rPr>
              <a:t> </a:t>
            </a:r>
            <a:r>
              <a:rPr lang="en-US" sz="2500" dirty="0" err="1" smtClean="0">
                <a:latin typeface="+mn-lt"/>
                <a:cs typeface="Tahoma" pitchFamily="34" charset="0"/>
              </a:rPr>
              <a:t>dizia</a:t>
            </a:r>
            <a:r>
              <a:rPr lang="en-US" sz="2500" dirty="0" smtClean="0">
                <a:latin typeface="+mn-lt"/>
                <a:cs typeface="Tahoma" pitchFamily="34" charset="0"/>
              </a:rPr>
              <a:t> Mick </a:t>
            </a:r>
            <a:r>
              <a:rPr lang="en-US" sz="2500" dirty="0" err="1" smtClean="0">
                <a:latin typeface="+mn-lt"/>
                <a:cs typeface="Tahoma" pitchFamily="34" charset="0"/>
              </a:rPr>
              <a:t>Jagger</a:t>
            </a:r>
            <a:r>
              <a:rPr lang="en-US" sz="2500" dirty="0" smtClean="0">
                <a:latin typeface="+mn-lt"/>
                <a:cs typeface="Tahoma" pitchFamily="34" charset="0"/>
              </a:rPr>
              <a:t>)</a:t>
            </a:r>
            <a:endParaRPr lang="pt-BR" sz="25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25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8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err="1" smtClean="0"/>
              <a:t>Quanto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Menor</a:t>
            </a:r>
            <a:r>
              <a:rPr lang="en-GB" altLang="pt-BR" sz="2500" b="0" dirty="0" smtClean="0"/>
              <a:t> o Approach de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 no </a:t>
            </a:r>
            <a:r>
              <a:rPr lang="en-GB" altLang="pt-BR" sz="2500" b="0" dirty="0" err="1" smtClean="0"/>
              <a:t>Condensador</a:t>
            </a:r>
            <a:r>
              <a:rPr lang="en-GB" altLang="pt-BR" sz="2500" b="0" dirty="0" smtClean="0"/>
              <a:t>: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Temperatura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Condensação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o Lift do Compressor (</a:t>
            </a: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Impacto</a:t>
            </a:r>
            <a:r>
              <a:rPr lang="en-GB" altLang="pt-BR" sz="2300" b="0" dirty="0" smtClean="0"/>
              <a:t>)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Potência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Absorvida</a:t>
            </a:r>
            <a:r>
              <a:rPr lang="en-GB" altLang="pt-BR" sz="2300" b="0" dirty="0" smtClean="0"/>
              <a:t> no Motor </a:t>
            </a:r>
            <a:r>
              <a:rPr lang="en-GB" altLang="pt-BR" sz="2300" b="0" dirty="0" err="1" smtClean="0"/>
              <a:t>Elétrico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o COP do Chiller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endParaRPr lang="en-GB" altLang="pt-BR" sz="23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err="1" smtClean="0"/>
              <a:t>Quanto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Menor</a:t>
            </a:r>
            <a:r>
              <a:rPr lang="en-GB" altLang="pt-BR" sz="2500" b="0" dirty="0" smtClean="0"/>
              <a:t> </a:t>
            </a:r>
            <a:r>
              <a:rPr lang="en-GB" altLang="pt-BR" sz="2500" b="0" dirty="0"/>
              <a:t>o Approach de </a:t>
            </a:r>
            <a:r>
              <a:rPr lang="en-GB" altLang="pt-BR" sz="2500" b="0" dirty="0" err="1"/>
              <a:t>Projeto</a:t>
            </a:r>
            <a:r>
              <a:rPr lang="en-GB" altLang="pt-BR" sz="2500" b="0" dirty="0"/>
              <a:t> no </a:t>
            </a:r>
            <a:r>
              <a:rPr lang="en-GB" altLang="pt-BR" sz="2500" b="0" dirty="0" err="1" smtClean="0"/>
              <a:t>Evaporador</a:t>
            </a:r>
            <a:r>
              <a:rPr lang="en-GB" altLang="pt-BR" sz="2500" b="0" dirty="0"/>
              <a:t>: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</a:t>
            </a:r>
            <a:r>
              <a:rPr lang="en-GB" altLang="pt-BR" sz="2300" b="0" dirty="0"/>
              <a:t>a </a:t>
            </a:r>
            <a:r>
              <a:rPr lang="en-GB" altLang="pt-BR" sz="2300" b="0" dirty="0" err="1"/>
              <a:t>Temperatura</a:t>
            </a:r>
            <a:r>
              <a:rPr lang="en-GB" altLang="pt-BR" sz="2300" b="0" dirty="0"/>
              <a:t> de </a:t>
            </a:r>
            <a:r>
              <a:rPr lang="en-GB" altLang="pt-BR" sz="2300" b="0" dirty="0" err="1" smtClean="0"/>
              <a:t>Evaporação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Menor</a:t>
            </a:r>
            <a:r>
              <a:rPr lang="en-GB" altLang="pt-BR" sz="2300" b="0" dirty="0"/>
              <a:t> o Lift do </a:t>
            </a:r>
            <a:r>
              <a:rPr lang="en-GB" altLang="pt-BR" sz="2300" b="0" dirty="0" smtClean="0"/>
              <a:t>Compressor (</a:t>
            </a: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Impacto</a:t>
            </a:r>
            <a:r>
              <a:rPr lang="en-GB" altLang="pt-BR" sz="2300" b="0" dirty="0" smtClean="0"/>
              <a:t>)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Densidade</a:t>
            </a:r>
            <a:r>
              <a:rPr lang="en-GB" altLang="pt-BR" sz="2300" b="0" dirty="0" smtClean="0"/>
              <a:t> do </a:t>
            </a:r>
            <a:r>
              <a:rPr lang="en-GB" altLang="pt-BR" sz="2300" b="0" dirty="0" err="1" smtClean="0"/>
              <a:t>Vapor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Sucção</a:t>
            </a:r>
            <a:r>
              <a:rPr lang="en-GB" altLang="pt-BR" sz="2300" b="0" dirty="0" smtClean="0"/>
              <a:t> do Compressor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Maior</a:t>
            </a:r>
            <a:r>
              <a:rPr lang="en-GB" altLang="pt-BR" sz="2300" b="0" dirty="0"/>
              <a:t> 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Capacidade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Resfriamento</a:t>
            </a:r>
            <a:r>
              <a:rPr lang="en-GB" altLang="pt-BR" sz="2300" b="0" dirty="0" smtClean="0"/>
              <a:t> do Chiller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Maior</a:t>
            </a:r>
            <a:r>
              <a:rPr lang="en-GB" altLang="pt-BR" sz="2300" b="0" dirty="0"/>
              <a:t> o COP do Chiller</a:t>
            </a: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</a:t>
            </a:r>
            <a:r>
              <a:rPr lang="pt-BR" altLang="pt-BR" sz="3100" b="0" dirty="0">
                <a:solidFill>
                  <a:schemeClr val="tx1"/>
                </a:solidFill>
              </a:rPr>
              <a:t>Energética - 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5257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Na </a:t>
            </a:r>
            <a:r>
              <a:rPr lang="en-GB" altLang="pt-BR" sz="2500" b="0" dirty="0" err="1" smtClean="0"/>
              <a:t>análise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operacional</a:t>
            </a:r>
            <a:r>
              <a:rPr lang="en-GB" altLang="pt-BR" sz="2500" b="0" dirty="0" smtClean="0"/>
              <a:t> do </a:t>
            </a:r>
            <a:r>
              <a:rPr lang="en-GB" altLang="pt-BR" sz="2500" b="0" dirty="0" err="1" smtClean="0"/>
              <a:t>desempenho</a:t>
            </a:r>
            <a:r>
              <a:rPr lang="en-GB" altLang="pt-BR" sz="2500" b="0" dirty="0" smtClean="0"/>
              <a:t> de um Chiller, a </a:t>
            </a:r>
            <a:r>
              <a:rPr lang="en-GB" altLang="pt-BR" sz="2500" b="0" dirty="0" err="1" smtClean="0"/>
              <a:t>verificação</a:t>
            </a:r>
            <a:r>
              <a:rPr lang="en-GB" altLang="pt-BR" sz="2500" b="0" dirty="0" smtClean="0"/>
              <a:t> do Approach é </a:t>
            </a:r>
            <a:r>
              <a:rPr lang="en-GB" altLang="pt-BR" sz="2500" b="0" dirty="0" err="1" smtClean="0"/>
              <a:t>essencial</a:t>
            </a:r>
            <a:r>
              <a:rPr lang="en-GB" altLang="pt-BR" sz="2500" b="0" dirty="0" smtClean="0"/>
              <a:t>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O Approach é um item de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tão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importante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quanto</a:t>
            </a:r>
            <a:r>
              <a:rPr lang="en-GB" altLang="pt-BR" sz="2500" b="0" dirty="0" smtClean="0"/>
              <a:t> a </a:t>
            </a:r>
            <a:r>
              <a:rPr lang="en-GB" altLang="pt-BR" sz="2500" b="0" dirty="0" err="1" smtClean="0"/>
              <a:t>capacidade</a:t>
            </a:r>
            <a:r>
              <a:rPr lang="en-GB" altLang="pt-BR" sz="2500" b="0" dirty="0" smtClean="0"/>
              <a:t>, a </a:t>
            </a:r>
            <a:r>
              <a:rPr lang="en-GB" altLang="pt-BR" sz="2500" b="0" dirty="0" err="1" smtClean="0"/>
              <a:t>potência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absorvida</a:t>
            </a:r>
            <a:r>
              <a:rPr lang="en-GB" altLang="pt-BR" sz="2500" b="0" dirty="0" smtClean="0"/>
              <a:t> e o COP. 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err="1" smtClean="0"/>
              <a:t>Apesar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nem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sempre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ser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fornecido</a:t>
            </a:r>
            <a:r>
              <a:rPr lang="en-GB" altLang="pt-BR" sz="2500" b="0" dirty="0" smtClean="0"/>
              <a:t>, </a:t>
            </a:r>
            <a:r>
              <a:rPr lang="en-GB" altLang="pt-BR" sz="2500" b="0" dirty="0" err="1" smtClean="0"/>
              <a:t>deve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ser</a:t>
            </a:r>
            <a:r>
              <a:rPr lang="en-GB" altLang="pt-BR" sz="2500" b="0" dirty="0" smtClean="0"/>
              <a:t> item de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obrigatório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nas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propostas</a:t>
            </a:r>
            <a:r>
              <a:rPr lang="en-GB" altLang="pt-BR" sz="2500" b="0" dirty="0" smtClean="0"/>
              <a:t> dos </a:t>
            </a:r>
            <a:r>
              <a:rPr lang="en-GB" altLang="pt-BR" sz="2500" b="0" dirty="0" err="1" smtClean="0"/>
              <a:t>fornecedores</a:t>
            </a:r>
            <a:r>
              <a:rPr lang="en-GB" altLang="pt-BR" sz="2500" b="0" dirty="0" smtClean="0"/>
              <a:t> dos Chillers. 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 smtClean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É de simples </a:t>
            </a:r>
            <a:r>
              <a:rPr lang="en-GB" altLang="pt-BR" sz="2500" b="0" dirty="0" err="1" smtClean="0"/>
              <a:t>verificação</a:t>
            </a:r>
            <a:r>
              <a:rPr lang="en-GB" altLang="pt-BR" sz="2500" b="0" dirty="0" smtClean="0"/>
              <a:t> e </a:t>
            </a:r>
            <a:r>
              <a:rPr lang="en-GB" altLang="pt-BR" sz="2500" b="0" dirty="0" err="1" smtClean="0"/>
              <a:t>pode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indicar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os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possíveis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desvios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desempenho</a:t>
            </a:r>
            <a:r>
              <a:rPr lang="en-GB" altLang="pt-BR" sz="2500" b="0" dirty="0" smtClean="0"/>
              <a:t> do Chiller.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300" b="0" dirty="0"/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Análise Operacional - </a:t>
            </a:r>
            <a:r>
              <a:rPr lang="pt-BR" altLang="pt-BR" sz="3100" b="0" dirty="0">
                <a:solidFill>
                  <a:schemeClr val="tx1"/>
                </a:solidFill>
              </a:rPr>
              <a:t>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Análise Operacional - </a:t>
            </a:r>
            <a:r>
              <a:rPr lang="pt-BR" altLang="pt-BR" sz="3100" b="0" dirty="0">
                <a:solidFill>
                  <a:schemeClr val="tx1"/>
                </a:solidFill>
              </a:rPr>
              <a:t>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46804"/>
              </p:ext>
            </p:extLst>
          </p:nvPr>
        </p:nvGraphicFramePr>
        <p:xfrm>
          <a:off x="228600" y="1981200"/>
          <a:ext cx="8763001" cy="4621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1447800"/>
                <a:gridCol w="1524000"/>
                <a:gridCol w="2362200"/>
                <a:gridCol w="1828801"/>
              </a:tblGrid>
              <a:tr h="381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13046A"/>
                          </a:solidFill>
                          <a:effectLst/>
                        </a:rPr>
                        <a:t>Trocador</a:t>
                      </a:r>
                      <a:endParaRPr lang="pt-BR" sz="18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13046A"/>
                          </a:solidFill>
                          <a:effectLst/>
                        </a:rPr>
                        <a:t>Approach</a:t>
                      </a:r>
                      <a:endParaRPr lang="pt-BR" sz="18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13046A"/>
                          </a:solidFill>
                          <a:effectLst/>
                        </a:rPr>
                        <a:t>Resultado</a:t>
                      </a:r>
                      <a:endParaRPr lang="pt-BR" sz="18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13046A"/>
                          </a:solidFill>
                          <a:effectLst/>
                        </a:rPr>
                        <a:t>Provável Causa</a:t>
                      </a:r>
                      <a:endParaRPr lang="pt-BR" sz="18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13046A"/>
                          </a:solidFill>
                          <a:effectLst/>
                        </a:rPr>
                        <a:t>Recomendação</a:t>
                      </a:r>
                      <a:endParaRPr lang="pt-BR" sz="18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Evaporador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Alto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Diminuição da Capacidade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Sujeira no Evaporador, no lado água gelada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13046A"/>
                          </a:solidFill>
                          <a:effectLst/>
                        </a:rPr>
                        <a:t>Limpeza dos tubos do Evaporador</a:t>
                      </a:r>
                      <a:endParaRPr lang="pt-BR" sz="160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76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Condensador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Normal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Evaporador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Normal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Aumento do Consumo de Energia 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Sujeira no Condensador, no lado água de resfriamento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Limpeza dos tubos do Condensador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Condensador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Alto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Evaporador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Alto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Diminuição da Capacidade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Carga de fluido </a:t>
                      </a:r>
                      <a:r>
                        <a:rPr lang="pt-BR" sz="1600" dirty="0" smtClean="0">
                          <a:solidFill>
                            <a:srgbClr val="13046A"/>
                          </a:solidFill>
                          <a:effectLst/>
                        </a:rPr>
                        <a:t>refrigerante </a:t>
                      </a: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baixa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Corrigir a carga de fluido </a:t>
                      </a:r>
                      <a:r>
                        <a:rPr lang="pt-BR" sz="1600" dirty="0" smtClean="0">
                          <a:solidFill>
                            <a:srgbClr val="13046A"/>
                          </a:solidFill>
                          <a:effectLst/>
                        </a:rPr>
                        <a:t>refrigerante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76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Condensador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Baixo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Evaporador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Baixo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Aumento do Consumo de Energia 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Carga de fluido </a:t>
                      </a:r>
                      <a:r>
                        <a:rPr lang="pt-BR" sz="1600" dirty="0" smtClean="0">
                          <a:solidFill>
                            <a:srgbClr val="13046A"/>
                          </a:solidFill>
                          <a:effectLst/>
                        </a:rPr>
                        <a:t>refrigerante </a:t>
                      </a: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excessiva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Corrigir a carga de fluido </a:t>
                      </a:r>
                      <a:r>
                        <a:rPr lang="pt-BR" sz="1600" dirty="0" smtClean="0">
                          <a:solidFill>
                            <a:srgbClr val="13046A"/>
                          </a:solidFill>
                          <a:effectLst/>
                        </a:rPr>
                        <a:t>refrigerante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Condensador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13046A"/>
                          </a:solidFill>
                          <a:effectLst/>
                        </a:rPr>
                        <a:t>Alto</a:t>
                      </a:r>
                      <a:endParaRPr lang="pt-BR" sz="16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Análise Operacional em campo</a:t>
            </a:r>
          </a:p>
        </p:txBody>
      </p:sp>
    </p:spTree>
    <p:extLst>
      <p:ext uri="{BB962C8B-B14F-4D97-AF65-F5344CB8AC3E}">
        <p14:creationId xmlns:p14="http://schemas.microsoft.com/office/powerpoint/2010/main" val="376302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26473" y="1219200"/>
            <a:ext cx="8610600" cy="5029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pt-BR" sz="2100" b="0" dirty="0" smtClean="0">
                <a:solidFill>
                  <a:schemeClr val="tx1"/>
                </a:solidFill>
              </a:rPr>
              <a:t>Uma </a:t>
            </a:r>
            <a:r>
              <a:rPr lang="pt-BR" sz="2100" b="0" dirty="0">
                <a:solidFill>
                  <a:schemeClr val="tx1"/>
                </a:solidFill>
              </a:rPr>
              <a:t>vez definido o set point de saída de água gelada de um Chiller, a vazão de água gelada </a:t>
            </a:r>
            <a:r>
              <a:rPr lang="pt-BR" sz="2100" b="0" dirty="0" smtClean="0">
                <a:solidFill>
                  <a:schemeClr val="tx1"/>
                </a:solidFill>
              </a:rPr>
              <a:t>pode ter </a:t>
            </a:r>
            <a:r>
              <a:rPr lang="pt-BR" sz="2100" b="0" dirty="0">
                <a:solidFill>
                  <a:schemeClr val="tx1"/>
                </a:solidFill>
              </a:rPr>
              <a:t>um impacto mínimo no desempenho de um </a:t>
            </a:r>
            <a:r>
              <a:rPr lang="pt-BR" sz="2100" b="0" dirty="0" smtClean="0">
                <a:solidFill>
                  <a:schemeClr val="tx1"/>
                </a:solidFill>
              </a:rPr>
              <a:t>Chiller</a:t>
            </a:r>
            <a:r>
              <a:rPr lang="pt-BR" sz="2100" b="0" dirty="0">
                <a:solidFill>
                  <a:schemeClr val="tx1"/>
                </a:solidFill>
              </a:rPr>
              <a:t> </a:t>
            </a:r>
            <a:r>
              <a:rPr lang="pt-BR" sz="2100" b="0" dirty="0" smtClean="0">
                <a:solidFill>
                  <a:schemeClr val="tx1"/>
                </a:solidFill>
              </a:rPr>
              <a:t>e não </a:t>
            </a:r>
            <a:r>
              <a:rPr lang="pt-BR" sz="2100" b="0" dirty="0">
                <a:solidFill>
                  <a:schemeClr val="tx1"/>
                </a:solidFill>
              </a:rPr>
              <a:t>traz nenhum impacto no “approach” do evaporador.</a:t>
            </a:r>
          </a:p>
          <a:p>
            <a:pPr marL="0" indent="0">
              <a:buNone/>
            </a:pPr>
            <a:endParaRPr lang="pt-BR" sz="21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100" b="0" dirty="0">
                <a:solidFill>
                  <a:schemeClr val="tx1"/>
                </a:solidFill>
              </a:rPr>
              <a:t>A redução da vazão de água gelada resulta em menor consumo de energia na bomba de água gelada. Porém o impacto operacional de redução de vazão de água gelada em um sistema existente pode afetar negativamente o desempenho dos Fan Coils, onde o aumento do diferencial de temperatura da água gelada (e não a diminuição da vazão) pode diminuir a eficácia das serpentinas de água gelada. </a:t>
            </a:r>
            <a:endParaRPr lang="pt-BR" sz="21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1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100" b="0" dirty="0" smtClean="0">
                <a:solidFill>
                  <a:schemeClr val="tx1"/>
                </a:solidFill>
              </a:rPr>
              <a:t>Em </a:t>
            </a:r>
            <a:r>
              <a:rPr lang="pt-BR" sz="2100" b="0" dirty="0">
                <a:solidFill>
                  <a:schemeClr val="tx1"/>
                </a:solidFill>
              </a:rPr>
              <a:t>sistemas existentes, a diminuição de vazão pode trazer melhorias no desempenho, porém será necessária uma análise prévia para verificação do impacto da diminuição da vazão nos </a:t>
            </a:r>
            <a:r>
              <a:rPr lang="pt-BR" sz="2100" b="0" dirty="0" smtClean="0">
                <a:solidFill>
                  <a:schemeClr val="tx1"/>
                </a:solidFill>
              </a:rPr>
              <a:t>Fan Coils.</a:t>
            </a:r>
            <a:endParaRPr lang="pt-BR" sz="2100" b="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100" b="0" dirty="0">
              <a:solidFill>
                <a:schemeClr val="tx1"/>
              </a:solidFill>
            </a:endParaRP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162800" cy="914400"/>
          </a:xfrm>
          <a:noFill/>
        </p:spPr>
        <p:txBody>
          <a:bodyPr/>
          <a:lstStyle/>
          <a:p>
            <a:r>
              <a:rPr lang="pt-BR" sz="3100" b="0" dirty="0" smtClean="0">
                <a:solidFill>
                  <a:schemeClr val="tx1"/>
                </a:solidFill>
              </a:rPr>
              <a:t>Análise Operacional</a:t>
            </a:r>
            <a:br>
              <a:rPr lang="pt-BR" sz="3100" b="0" dirty="0" smtClean="0">
                <a:solidFill>
                  <a:schemeClr val="tx1"/>
                </a:solidFill>
              </a:rPr>
            </a:br>
            <a:r>
              <a:rPr lang="pt-BR" sz="3100" b="0" dirty="0" smtClean="0">
                <a:solidFill>
                  <a:schemeClr val="tx1"/>
                </a:solidFill>
              </a:rPr>
              <a:t>Vazão de Água Gelada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0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26473" y="1143000"/>
            <a:ext cx="8617527" cy="548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pt-BR" sz="2100" b="0" dirty="0">
                <a:solidFill>
                  <a:schemeClr val="tx1"/>
                </a:solidFill>
              </a:rPr>
              <a:t>Em Chillers com condensação a água, o set point a ser controlado é o da temperatura de entrada de água no condensador. Neste caso, a diminuição da vazão de água de resfriamento (em relação ao valor de projeto) trará um impacto negativo no desempenho de um Chiller, pois com a redução da vazão, para uma determinada capacidade, haverá um aumento na temperatura de saída e na temperatura de condensação. Isto resulta em maior “</a:t>
            </a:r>
            <a:r>
              <a:rPr lang="pt-BR" sz="2100" b="0" dirty="0" err="1">
                <a:solidFill>
                  <a:schemeClr val="tx1"/>
                </a:solidFill>
              </a:rPr>
              <a:t>lift</a:t>
            </a:r>
            <a:r>
              <a:rPr lang="pt-BR" sz="2100" b="0" dirty="0">
                <a:solidFill>
                  <a:schemeClr val="tx1"/>
                </a:solidFill>
              </a:rPr>
              <a:t>” no compressor e maior consumo de energia.</a:t>
            </a:r>
          </a:p>
          <a:p>
            <a:pPr marL="0" indent="0">
              <a:buNone/>
            </a:pPr>
            <a:endParaRPr lang="pt-BR" sz="21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100" b="0" dirty="0">
                <a:solidFill>
                  <a:schemeClr val="tx1"/>
                </a:solidFill>
              </a:rPr>
              <a:t>Porém, analisando rigorosamente o conjunto Chiller + Bomba (BAC) + Torre de Resfriamento, a diminuição da vazão pode resultar em uma pequena redução no consumo de energia total destes equipamentos. </a:t>
            </a:r>
          </a:p>
          <a:p>
            <a:pPr marL="0" indent="0">
              <a:buNone/>
            </a:pPr>
            <a:r>
              <a:rPr lang="pt-BR" sz="2100" b="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pt-BR" sz="2100" b="0" dirty="0">
                <a:solidFill>
                  <a:schemeClr val="tx1"/>
                </a:solidFill>
              </a:rPr>
              <a:t>É importante observar que também no caso do condensador, a diminuição de vazão de água de resfriamento dentro de uma faixa bem ampla (em alguns casos até 50% da vazão de projeto) traz um impacto mínimo na eficácia e no “approach” do condensador.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100" b="0" dirty="0">
              <a:solidFill>
                <a:schemeClr val="tx1"/>
              </a:solidFill>
            </a:endParaRP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162800" cy="914400"/>
          </a:xfrm>
          <a:noFill/>
        </p:spPr>
        <p:txBody>
          <a:bodyPr/>
          <a:lstStyle/>
          <a:p>
            <a:r>
              <a:rPr lang="pt-BR" sz="3100" b="0" dirty="0" smtClean="0">
                <a:solidFill>
                  <a:schemeClr val="tx1"/>
                </a:solidFill>
              </a:rPr>
              <a:t>Análise Operacional</a:t>
            </a:r>
            <a:br>
              <a:rPr lang="pt-BR" sz="3100" b="0" dirty="0" smtClean="0">
                <a:solidFill>
                  <a:schemeClr val="tx1"/>
                </a:solidFill>
              </a:rPr>
            </a:br>
            <a:r>
              <a:rPr lang="pt-BR" sz="3100" b="0" dirty="0" smtClean="0">
                <a:solidFill>
                  <a:schemeClr val="tx1"/>
                </a:solidFill>
              </a:rPr>
              <a:t>Vazão de Água de Resfriamento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42" y="167248"/>
            <a:ext cx="6521450" cy="830424"/>
          </a:xfrm>
        </p:spPr>
        <p:txBody>
          <a:bodyPr/>
          <a:lstStyle/>
          <a:p>
            <a:r>
              <a:rPr lang="en-GB" sz="3100" b="0" dirty="0" err="1" smtClean="0">
                <a:solidFill>
                  <a:srgbClr val="13046A"/>
                </a:solidFill>
              </a:rPr>
              <a:t>Situação</a:t>
            </a:r>
            <a:r>
              <a:rPr lang="en-GB" sz="3100" b="0" dirty="0" smtClean="0">
                <a:solidFill>
                  <a:srgbClr val="13046A"/>
                </a:solidFill>
              </a:rPr>
              <a:t> Real </a:t>
            </a:r>
            <a:br>
              <a:rPr lang="en-GB" sz="3100" b="0" dirty="0" smtClean="0">
                <a:solidFill>
                  <a:srgbClr val="13046A"/>
                </a:solidFill>
              </a:rPr>
            </a:br>
            <a:r>
              <a:rPr lang="en-GB" sz="3100" b="0" dirty="0" err="1" smtClean="0">
                <a:solidFill>
                  <a:srgbClr val="13046A"/>
                </a:solidFill>
              </a:rPr>
              <a:t>Síndrome</a:t>
            </a:r>
            <a:r>
              <a:rPr lang="en-GB" sz="3100" b="0" dirty="0" smtClean="0">
                <a:solidFill>
                  <a:srgbClr val="13046A"/>
                </a:solidFill>
              </a:rPr>
              <a:t> de </a:t>
            </a:r>
            <a:r>
              <a:rPr lang="en-GB" sz="3100" b="0" dirty="0" err="1" smtClean="0">
                <a:solidFill>
                  <a:srgbClr val="13046A"/>
                </a:solidFill>
              </a:rPr>
              <a:t>Baixo</a:t>
            </a:r>
            <a:r>
              <a:rPr lang="en-GB" sz="3100" b="0" dirty="0" smtClean="0">
                <a:solidFill>
                  <a:srgbClr val="13046A"/>
                </a:solidFill>
              </a:rPr>
              <a:t> </a:t>
            </a:r>
            <a:r>
              <a:rPr lang="en-GB" sz="3100" b="0" dirty="0" smtClean="0">
                <a:solidFill>
                  <a:srgbClr val="13046A"/>
                </a:solidFill>
                <a:latin typeface="Symbol" panose="05050102010706020507" pitchFamily="18" charset="2"/>
              </a:rPr>
              <a:t>D</a:t>
            </a:r>
            <a:r>
              <a:rPr lang="en-GB" sz="3100" b="0" dirty="0" smtClean="0">
                <a:solidFill>
                  <a:srgbClr val="13046A"/>
                </a:solidFill>
              </a:rPr>
              <a:t>T</a:t>
            </a:r>
            <a:endParaRPr lang="pt-BR" sz="3100" b="0" dirty="0">
              <a:solidFill>
                <a:srgbClr val="13046A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1440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7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4950</TotalTime>
  <Words>2241</Words>
  <Application>Microsoft Office PowerPoint</Application>
  <PresentationFormat>On-screen Show (4:3)</PresentationFormat>
  <Paragraphs>375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Emerson Climate Technology-white</vt:lpstr>
      <vt:lpstr>Equação</vt:lpstr>
      <vt:lpstr>Microsoft Excel Worksheet</vt:lpstr>
      <vt:lpstr>Projeto Demonstrativo para o Gerenciamento Integrado no Setor de Chillers</vt:lpstr>
      <vt:lpstr>Eficiência Energética - Approach</vt:lpstr>
      <vt:lpstr>Eficiência Energética - Approach</vt:lpstr>
      <vt:lpstr>Eficiência Energética - Approach</vt:lpstr>
      <vt:lpstr>Análise Operacional - Approach</vt:lpstr>
      <vt:lpstr>Análise Operacional - Approach</vt:lpstr>
      <vt:lpstr>Análise Operacional Vazão de Água Gelada</vt:lpstr>
      <vt:lpstr>Análise Operacional Vazão de Água de Resfriamento</vt:lpstr>
      <vt:lpstr>Situação Real  Síndrome de Baixo DT</vt:lpstr>
      <vt:lpstr>Principais Causas da Síndrome de Baixo ΔT</vt:lpstr>
      <vt:lpstr>Impactos na Operação da CAG</vt:lpstr>
      <vt:lpstr>Impactos na Operação da CAG</vt:lpstr>
      <vt:lpstr>Impactos na Operação da CAG</vt:lpstr>
      <vt:lpstr>Impactos na Operação da CAG</vt:lpstr>
      <vt:lpstr>Impactos na Operação da CAG</vt:lpstr>
      <vt:lpstr>Impactos na Operação da CAG</vt:lpstr>
      <vt:lpstr>Conceitos – Serpentinas e Válvulas de Controle</vt:lpstr>
      <vt:lpstr>Conceitos – Serpentinas e Válvulas de Controle</vt:lpstr>
      <vt:lpstr>Conceitos – Serpentinas e Válvulas de Controle</vt:lpstr>
      <vt:lpstr>Conceitos – Serpentinas e Válvulas de Controle</vt:lpstr>
      <vt:lpstr>Conceitos – Serpentinas e Válvulas de Controle</vt:lpstr>
      <vt:lpstr>Conceitos – Serpentinas e Válvulas de Controle</vt:lpstr>
      <vt:lpstr>Conceitos – Serpentinas e Válvulas de Controle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Mitigação do Baixo ΔT em Sistemas de Água Gelada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340</cp:revision>
  <dcterms:created xsi:type="dcterms:W3CDTF">2002-10-24T12:57:35Z</dcterms:created>
  <dcterms:modified xsi:type="dcterms:W3CDTF">2016-08-25T20:09:12Z</dcterms:modified>
</cp:coreProperties>
</file>